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72" r:id="rId1"/>
  </p:sldMasterIdLst>
  <p:sldIdLst>
    <p:sldId id="256" r:id="rId2"/>
    <p:sldId id="257" r:id="rId3"/>
    <p:sldId id="259" r:id="rId4"/>
    <p:sldId id="260" r:id="rId5"/>
    <p:sldId id="258" r:id="rId6"/>
    <p:sldId id="261" r:id="rId7"/>
    <p:sldId id="262" r:id="rId8"/>
    <p:sldId id="263" r:id="rId9"/>
    <p:sldId id="264" r:id="rId10"/>
    <p:sldId id="265" r:id="rId11"/>
    <p:sldId id="266" r:id="rId12"/>
    <p:sldId id="270" r:id="rId13"/>
    <p:sldId id="267" r:id="rId14"/>
    <p:sldId id="268" r:id="rId15"/>
    <p:sldId id="269"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93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E72B003C-35E3-4C24-9085-BFC9B5B3E34E}" type="datetimeFigureOut">
              <a:rPr lang="en-US" smtClean="0"/>
              <a:t>9/16/2011</a:t>
            </a:fld>
            <a:endParaRPr lang="en-US" dirty="0"/>
          </a:p>
        </p:txBody>
      </p:sp>
      <p:sp>
        <p:nvSpPr>
          <p:cNvPr id="19" name="Footer Placeholder 18"/>
          <p:cNvSpPr>
            <a:spLocks noGrp="1"/>
          </p:cNvSpPr>
          <p:nvPr>
            <p:ph type="ftr" sz="quarter" idx="11"/>
          </p:nvPr>
        </p:nvSpPr>
        <p:spPr/>
        <p:txBody>
          <a:bodyPr/>
          <a:lstStyle/>
          <a:p>
            <a:endParaRPr lang="en-US" dirty="0"/>
          </a:p>
        </p:txBody>
      </p:sp>
      <p:sp>
        <p:nvSpPr>
          <p:cNvPr id="27" name="Slide Number Placeholder 26"/>
          <p:cNvSpPr>
            <a:spLocks noGrp="1"/>
          </p:cNvSpPr>
          <p:nvPr>
            <p:ph type="sldNum" sz="quarter" idx="12"/>
          </p:nvPr>
        </p:nvSpPr>
        <p:spPr/>
        <p:txBody>
          <a:bodyPr/>
          <a:lstStyle/>
          <a:p>
            <a:fld id="{E0331951-A194-4D84-818E-FE8804394822}" type="slidenum">
              <a:rPr lang="en-US" smtClean="0"/>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72B003C-35E3-4C24-9085-BFC9B5B3E34E}" type="datetimeFigureOut">
              <a:rPr lang="en-US" smtClean="0"/>
              <a:t>9/16/2011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0331951-A194-4D84-818E-FE8804394822}"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72B003C-35E3-4C24-9085-BFC9B5B3E34E}" type="datetimeFigureOut">
              <a:rPr lang="en-US" smtClean="0"/>
              <a:t>9/16/2011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0331951-A194-4D84-818E-FE8804394822}"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72B003C-35E3-4C24-9085-BFC9B5B3E34E}" type="datetimeFigureOut">
              <a:rPr lang="en-US" smtClean="0"/>
              <a:t>9/16/2011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0331951-A194-4D84-818E-FE8804394822}"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E72B003C-35E3-4C24-9085-BFC9B5B3E34E}" type="datetimeFigureOut">
              <a:rPr lang="en-US" smtClean="0"/>
              <a:t>9/16/2011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0331951-A194-4D84-818E-FE8804394822}" type="slidenum">
              <a:rPr lang="en-US" smtClean="0"/>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72B003C-35E3-4C24-9085-BFC9B5B3E34E}" type="datetimeFigureOut">
              <a:rPr lang="en-US" smtClean="0"/>
              <a:t>9/16/2011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0331951-A194-4D84-818E-FE8804394822}" type="slidenum">
              <a:rPr lang="en-US" smtClean="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E72B003C-35E3-4C24-9085-BFC9B5B3E34E}" type="datetimeFigureOut">
              <a:rPr lang="en-US" smtClean="0"/>
              <a:t>9/16/2011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E0331951-A194-4D84-818E-FE8804394822}"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E72B003C-35E3-4C24-9085-BFC9B5B3E34E}" type="datetimeFigureOut">
              <a:rPr lang="en-US" smtClean="0"/>
              <a:t>9/16/2011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E0331951-A194-4D84-818E-FE8804394822}"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2B003C-35E3-4C24-9085-BFC9B5B3E34E}" type="datetimeFigureOut">
              <a:rPr lang="en-US" smtClean="0"/>
              <a:t>9/16/2011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E0331951-A194-4D84-818E-FE8804394822}"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72B003C-35E3-4C24-9085-BFC9B5B3E34E}" type="datetimeFigureOut">
              <a:rPr lang="en-US" smtClean="0"/>
              <a:t>9/16/2011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0331951-A194-4D84-818E-FE8804394822}" type="slidenum">
              <a:rPr lang="en-US" smtClean="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72B003C-35E3-4C24-9085-BFC9B5B3E34E}" type="datetimeFigureOut">
              <a:rPr lang="en-US" smtClean="0"/>
              <a:t>9/16/2011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8077200" y="6356350"/>
            <a:ext cx="609600" cy="365125"/>
          </a:xfrm>
        </p:spPr>
        <p:txBody>
          <a:bodyPr/>
          <a:lstStyle/>
          <a:p>
            <a:fld id="{E0331951-A194-4D84-818E-FE8804394822}" type="slidenum">
              <a:rPr lang="en-US" smtClean="0"/>
              <a:t>‹#›</a:t>
            </a:fld>
            <a:endParaRPr lang="en-US" dirty="0"/>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dirty="0"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4"/>
            </a:gs>
            <a:gs pos="25000">
              <a:srgbClr val="21D6E0"/>
            </a:gs>
            <a:gs pos="75000">
              <a:srgbClr val="0087E6"/>
            </a:gs>
            <a:gs pos="100000">
              <a:srgbClr val="005CBF"/>
            </a:gs>
          </a:gsLst>
          <a:lin ang="2700000" scaled="1"/>
          <a:tileRect/>
        </a:gradFill>
        <a:effectLst/>
      </p:bgPr>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E72B003C-35E3-4C24-9085-BFC9B5B3E34E}" type="datetimeFigureOut">
              <a:rPr lang="en-US" smtClean="0"/>
              <a:t>9/16/2011</a:t>
            </a:fld>
            <a:endParaRPr lang="en-US" dirty="0"/>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dirty="0"/>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E0331951-A194-4D84-818E-FE8804394822}" type="slidenum">
              <a:rPr lang="en-US" smtClean="0"/>
              <a:t>‹#›</a:t>
            </a:fld>
            <a:endParaRPr lang="en-US" dirty="0"/>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click4biology.info/IB%20Human(05)/pages/5.1.htm#stom" TargetMode="External"/><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www.gastroslides.org/Main/browse_deck.asp?tpc=6&amp;mxpg=390&amp;pg=2246"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hyperlink" Target="http://www.mhhe.com/biosci/ap/histology_mh/glands.html"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505200" y="1828800"/>
            <a:ext cx="5105400" cy="2868168"/>
          </a:xfrm>
        </p:spPr>
        <p:txBody>
          <a:bodyPr>
            <a:normAutofit fontScale="90000"/>
          </a:bodyPr>
          <a:lstStyle/>
          <a:p>
            <a:r>
              <a:rPr lang="en-US" dirty="0" smtClean="0">
                <a:latin typeface="Snap ITC" pitchFamily="82" charset="0"/>
              </a:rPr>
              <a:t>Option H Further human physiology</a:t>
            </a:r>
            <a:br>
              <a:rPr lang="en-US" dirty="0" smtClean="0">
                <a:latin typeface="Snap ITC" pitchFamily="82" charset="0"/>
              </a:rPr>
            </a:br>
            <a:r>
              <a:rPr lang="en-US" dirty="0" smtClean="0">
                <a:latin typeface="Snap ITC" pitchFamily="82" charset="0"/>
              </a:rPr>
              <a:t> </a:t>
            </a:r>
            <a:br>
              <a:rPr lang="en-US" dirty="0" smtClean="0">
                <a:latin typeface="Snap ITC" pitchFamily="82" charset="0"/>
              </a:rPr>
            </a:br>
            <a:r>
              <a:rPr lang="en-US" dirty="0" smtClean="0">
                <a:latin typeface="Snap ITC" pitchFamily="82" charset="0"/>
              </a:rPr>
              <a:t>2. Digestion</a:t>
            </a:r>
            <a:endParaRPr lang="en-US" dirty="0">
              <a:latin typeface="Snap ITC" pitchFamily="82" charset="0"/>
            </a:endParaRPr>
          </a:p>
        </p:txBody>
      </p:sp>
      <p:sp>
        <p:nvSpPr>
          <p:cNvPr id="3" name="Subtitle 2"/>
          <p:cNvSpPr>
            <a:spLocks noGrp="1"/>
          </p:cNvSpPr>
          <p:nvPr>
            <p:ph type="subTitle" idx="1"/>
          </p:nvPr>
        </p:nvSpPr>
        <p:spPr>
          <a:xfrm>
            <a:off x="1289304" y="5105400"/>
            <a:ext cx="7854696" cy="1752600"/>
          </a:xfrm>
        </p:spPr>
        <p:txBody>
          <a:bodyPr/>
          <a:lstStyle/>
          <a:p>
            <a:endParaRPr lang="en-US" dirty="0" smtClean="0"/>
          </a:p>
          <a:p>
            <a:r>
              <a:rPr lang="en-US" dirty="0" smtClean="0"/>
              <a:t>Ms.TRS</a:t>
            </a:r>
            <a:endParaRPr lang="en-US" dirty="0"/>
          </a:p>
        </p:txBody>
      </p:sp>
      <p:pic>
        <p:nvPicPr>
          <p:cNvPr id="3074" name="Picture 2" descr="http://t0.gstatic.com/images?q=tbn:ANd9GcSAYRoZA0p3UbPkeYCc8SMpcQXujkjl5J_skxNCj4bxKkqOsICV"/>
          <p:cNvPicPr>
            <a:picLocks noChangeAspect="1" noChangeArrowheads="1"/>
          </p:cNvPicPr>
          <p:nvPr/>
        </p:nvPicPr>
        <p:blipFill>
          <a:blip r:embed="rId2" cstate="print"/>
          <a:srcRect/>
          <a:stretch>
            <a:fillRect/>
          </a:stretch>
        </p:blipFill>
        <p:spPr bwMode="auto">
          <a:xfrm rot="20083842">
            <a:off x="477158" y="550186"/>
            <a:ext cx="3241778" cy="2962276"/>
          </a:xfrm>
          <a:prstGeom prst="rect">
            <a:avLst/>
          </a:prstGeom>
          <a:ln>
            <a:noFill/>
          </a:ln>
          <a:effectLst>
            <a:softEdge rad="112500"/>
          </a:effectLst>
        </p:spPr>
      </p:pic>
      <p:pic>
        <p:nvPicPr>
          <p:cNvPr id="3076" name="Picture 4" descr="http://t0.gstatic.com/images?q=tbn:ANd9GcRS02WWQoxMqKQz9SIkDZ4WHndfLFQEL5_cTVp4g1dZnmxcXY2syA"/>
          <p:cNvPicPr>
            <a:picLocks noChangeAspect="1" noChangeArrowheads="1"/>
          </p:cNvPicPr>
          <p:nvPr/>
        </p:nvPicPr>
        <p:blipFill>
          <a:blip r:embed="rId3" cstate="print"/>
          <a:srcRect/>
          <a:stretch>
            <a:fillRect/>
          </a:stretch>
        </p:blipFill>
        <p:spPr bwMode="auto">
          <a:xfrm>
            <a:off x="990600" y="3870521"/>
            <a:ext cx="2895600" cy="2987479"/>
          </a:xfrm>
          <a:prstGeom prst="rect">
            <a:avLst/>
          </a:prstGeom>
          <a:ln>
            <a:noFill/>
          </a:ln>
          <a:effectLst>
            <a:softEdge rad="112500"/>
          </a:effectLst>
        </p:spPr>
      </p:pic>
    </p:spTree>
  </p:cSld>
  <p:clrMapOvr>
    <a:masterClrMapping/>
  </p:clrMapOvr>
  <p:transition>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20040"/>
            <a:ext cx="9144000" cy="1143000"/>
          </a:xfrm>
        </p:spPr>
        <p:txBody>
          <a:bodyPr>
            <a:normAutofit fontScale="90000"/>
          </a:bodyPr>
          <a:lstStyle/>
          <a:p>
            <a:r>
              <a:rPr lang="en-US" dirty="0" smtClean="0"/>
              <a:t>H2.7 The activation of pepsin and trypsin</a:t>
            </a:r>
            <a:endParaRPr lang="en-US" dirty="0"/>
          </a:p>
        </p:txBody>
      </p:sp>
      <p:sp>
        <p:nvSpPr>
          <p:cNvPr id="3" name="Content Placeholder 2"/>
          <p:cNvSpPr>
            <a:spLocks noGrp="1"/>
          </p:cNvSpPr>
          <p:nvPr>
            <p:ph idx="1"/>
          </p:nvPr>
        </p:nvSpPr>
        <p:spPr/>
        <p:txBody>
          <a:bodyPr>
            <a:normAutofit lnSpcReduction="10000"/>
          </a:bodyPr>
          <a:lstStyle/>
          <a:p>
            <a:r>
              <a:rPr lang="en-US" dirty="0" smtClean="0"/>
              <a:t>Both pepsin and trypsin are protease enzymes. Specifically that are both </a:t>
            </a:r>
            <a:r>
              <a:rPr lang="en-US" b="1" dirty="0" smtClean="0"/>
              <a:t>endopeptidases</a:t>
            </a:r>
            <a:r>
              <a:rPr lang="en-US" dirty="0" smtClean="0"/>
              <a:t> which hydrolyse peptide bonds in proteins to produce smaller polypeptides. </a:t>
            </a:r>
          </a:p>
          <a:p>
            <a:r>
              <a:rPr lang="en-US" dirty="0" smtClean="0"/>
              <a:t>Pepsin and trypsin are synthesised inside exocrine cells of the stomach and pancreas respectively. </a:t>
            </a:r>
          </a:p>
          <a:p>
            <a:r>
              <a:rPr lang="en-US" dirty="0" smtClean="0"/>
              <a:t>If they are synthesised in an active form they will autodigest the internal protein structures of the exocrine cells. </a:t>
            </a:r>
          </a:p>
          <a:p>
            <a:r>
              <a:rPr lang="en-US" dirty="0" smtClean="0"/>
              <a:t>To prevent autodigestion the proteases are synthesised in an inactive form.</a:t>
            </a:r>
          </a:p>
          <a:p>
            <a:endParaRPr lang="en-US" dirty="0"/>
          </a:p>
        </p:txBody>
      </p:sp>
    </p:spTree>
  </p:cSld>
  <p:clrMapOvr>
    <a:masterClrMapping/>
  </p:clrMapOvr>
  <p:transition>
    <p:wipe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1"/>
          <p:cNvSpPr>
            <a:spLocks noChangeArrowheads="1"/>
          </p:cNvSpPr>
          <p:nvPr/>
        </p:nvSpPr>
        <p:spPr bwMode="auto">
          <a:xfrm>
            <a:off x="0" y="-899598"/>
            <a:ext cx="3696515" cy="1799196"/>
          </a:xfrm>
          <a:prstGeom prst="rect">
            <a:avLst/>
          </a:prstGeom>
          <a:noFill/>
          <a:ln w="9525">
            <a:noFill/>
            <a:miter lim="800000"/>
            <a:headEnd/>
            <a:tailEnd/>
          </a:ln>
          <a:effectLst/>
        </p:spPr>
        <p:txBody>
          <a:bodyPr vert="horz" wrap="none" lIns="0" tIns="0" rIns="33327" bIns="44436"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600" b="0" i="0" u="none" strike="noStrike" cap="none" normalizeH="0" baseline="0" dirty="0" smtClean="0">
                <a:ln>
                  <a:noFill/>
                </a:ln>
                <a:solidFill>
                  <a:srgbClr val="000000"/>
                </a:solidFill>
                <a:effectLst/>
                <a:latin typeface="Verdana" pitchFamily="34" charset="0"/>
                <a:cs typeface="Arial" pitchFamily="34" charset="0"/>
              </a:rPr>
              <a:t>  </a:t>
            </a:r>
            <a:r>
              <a:rPr kumimoji="0" lang="en-US" sz="9600" b="0" i="0" u="none" strike="noStrike" cap="none" normalizeH="0" baseline="0" dirty="0" smtClean="0">
                <a:ln>
                  <a:noFill/>
                </a:ln>
                <a:solidFill>
                  <a:srgbClr val="000000"/>
                </a:solidFill>
                <a:effectLst/>
                <a:latin typeface="Verdana" pitchFamily="34" charset="0"/>
                <a:cs typeface="Arial" pitchFamily="34" charset="0"/>
              </a:rPr>
              <a:t> </a:t>
            </a:r>
            <a:r>
              <a:rPr kumimoji="0" lang="en-US" sz="600" b="0" i="0" u="none" strike="noStrike" cap="none" normalizeH="0" baseline="0" dirty="0" smtClean="0">
                <a:ln>
                  <a:noFill/>
                </a:ln>
                <a:solidFill>
                  <a:srgbClr val="000000"/>
                </a:solidFill>
                <a:effectLst/>
                <a:latin typeface="Verdana" pitchFamily="34" charset="0"/>
                <a:cs typeface="Arial" pitchFamily="34" charset="0"/>
              </a:rPr>
              <a:t>                                                                                                                   </a:t>
            </a:r>
          </a:p>
        </p:txBody>
      </p:sp>
      <p:pic>
        <p:nvPicPr>
          <p:cNvPr id="32770" name="Picture 2" descr="activation"/>
          <p:cNvPicPr>
            <a:picLocks noChangeAspect="1" noChangeArrowheads="1"/>
          </p:cNvPicPr>
          <p:nvPr/>
        </p:nvPicPr>
        <p:blipFill>
          <a:blip r:embed="rId2" cstate="print"/>
          <a:srcRect/>
          <a:stretch>
            <a:fillRect/>
          </a:stretch>
        </p:blipFill>
        <p:spPr bwMode="auto">
          <a:xfrm>
            <a:off x="762000" y="228600"/>
            <a:ext cx="6400800" cy="1752600"/>
          </a:xfrm>
          <a:prstGeom prst="rect">
            <a:avLst/>
          </a:prstGeom>
          <a:noFill/>
        </p:spPr>
      </p:pic>
      <p:sp>
        <p:nvSpPr>
          <p:cNvPr id="6" name="Rectangle 5"/>
          <p:cNvSpPr/>
          <p:nvPr/>
        </p:nvSpPr>
        <p:spPr>
          <a:xfrm>
            <a:off x="0" y="1964353"/>
            <a:ext cx="9144000" cy="4893647"/>
          </a:xfrm>
          <a:prstGeom prst="rect">
            <a:avLst/>
          </a:prstGeom>
        </p:spPr>
        <p:txBody>
          <a:bodyPr wrap="square">
            <a:spAutoFit/>
          </a:bodyPr>
          <a:lstStyle/>
          <a:p>
            <a:pPr lvl="0" eaLnBrk="0" fontAlgn="base" hangingPunct="0">
              <a:spcBef>
                <a:spcPct val="0"/>
              </a:spcBef>
              <a:spcAft>
                <a:spcPct val="0"/>
              </a:spcAft>
            </a:pPr>
            <a:endParaRPr kumimoji="0" lang="en-US" sz="2400" b="0" i="0" u="none" strike="noStrike" cap="none" normalizeH="0" baseline="0" dirty="0" smtClean="0">
              <a:ln>
                <a:noFill/>
              </a:ln>
              <a:solidFill>
                <a:srgbClr val="000000"/>
              </a:solidFill>
              <a:effectLst/>
              <a:latin typeface="Verdana" pitchFamily="34" charset="0"/>
              <a:cs typeface="Arial" pitchFamily="34" charset="0"/>
            </a:endParaRPr>
          </a:p>
          <a:p>
            <a:pPr lvl="0" eaLnBrk="0" fontAlgn="base" hangingPunct="0">
              <a:spcBef>
                <a:spcPct val="0"/>
              </a:spcBef>
              <a:spcAft>
                <a:spcPct val="0"/>
              </a:spcAft>
            </a:pPr>
            <a:r>
              <a:rPr kumimoji="0" lang="en-US" sz="2400" b="0" i="0" u="none" strike="noStrike" cap="none" normalizeH="0" baseline="0" dirty="0" smtClean="0">
                <a:ln>
                  <a:noFill/>
                </a:ln>
                <a:solidFill>
                  <a:srgbClr val="000000"/>
                </a:solidFill>
                <a:effectLst/>
                <a:latin typeface="Verdana" pitchFamily="34" charset="0"/>
                <a:cs typeface="Arial" pitchFamily="34" charset="0"/>
              </a:rPr>
              <a:t>Pepsinogen is the inactive precursor of Pepsin.</a:t>
            </a:r>
            <a:br>
              <a:rPr kumimoji="0" lang="en-US" sz="2400" b="0" i="0" u="none" strike="noStrike" cap="none" normalizeH="0" baseline="0" dirty="0" smtClean="0">
                <a:ln>
                  <a:noFill/>
                </a:ln>
                <a:solidFill>
                  <a:srgbClr val="000000"/>
                </a:solidFill>
                <a:effectLst/>
                <a:latin typeface="Verdana" pitchFamily="34" charset="0"/>
                <a:cs typeface="Arial" pitchFamily="34" charset="0"/>
              </a:rPr>
            </a:br>
            <a:r>
              <a:rPr kumimoji="0" lang="en-US" sz="2400" b="0" i="0" u="none" strike="noStrike" cap="none" normalizeH="0" baseline="0" dirty="0" smtClean="0">
                <a:ln>
                  <a:noFill/>
                </a:ln>
                <a:solidFill>
                  <a:srgbClr val="000000"/>
                </a:solidFill>
                <a:effectLst/>
                <a:latin typeface="Verdana" pitchFamily="34" charset="0"/>
                <a:cs typeface="Arial" pitchFamily="34" charset="0"/>
              </a:rPr>
              <a:t>Pepsinogen in secreted by the Chief cells in the gastric pits of the stomach.</a:t>
            </a:r>
            <a:br>
              <a:rPr kumimoji="0" lang="en-US" sz="2400" b="0" i="0" u="none" strike="noStrike" cap="none" normalizeH="0" baseline="0" dirty="0" smtClean="0">
                <a:ln>
                  <a:noFill/>
                </a:ln>
                <a:solidFill>
                  <a:srgbClr val="000000"/>
                </a:solidFill>
                <a:effectLst/>
                <a:latin typeface="Verdana" pitchFamily="34" charset="0"/>
                <a:cs typeface="Arial" pitchFamily="34" charset="0"/>
              </a:rPr>
            </a:br>
            <a:r>
              <a:rPr kumimoji="0" lang="en-US" sz="2400" b="0" i="0" u="none" strike="noStrike" cap="none" normalizeH="0" baseline="0" dirty="0" smtClean="0">
                <a:ln>
                  <a:noFill/>
                </a:ln>
                <a:solidFill>
                  <a:srgbClr val="000000"/>
                </a:solidFill>
                <a:effectLst/>
                <a:latin typeface="Verdana" pitchFamily="34" charset="0"/>
                <a:cs typeface="Arial" pitchFamily="34" charset="0"/>
              </a:rPr>
              <a:t>HCl acid is secreted from the </a:t>
            </a:r>
            <a:r>
              <a:rPr kumimoji="0" lang="en-US" sz="2400" b="0" i="0" u="none" strike="noStrike" cap="none" normalizeH="0" baseline="0" dirty="0" smtClean="0">
                <a:ln>
                  <a:noFill/>
                </a:ln>
                <a:solidFill>
                  <a:srgbClr val="000000"/>
                </a:solidFill>
                <a:effectLst/>
                <a:latin typeface="Verdana" pitchFamily="34" charset="0"/>
                <a:cs typeface="Arial" pitchFamily="34" charset="0"/>
                <a:hlinkClick r:id="rId3"/>
              </a:rPr>
              <a:t>parietal cells</a:t>
            </a:r>
            <a:r>
              <a:rPr kumimoji="0" lang="en-US" sz="2400" b="0" i="0" u="none" strike="noStrike" cap="none" normalizeH="0" baseline="0" dirty="0" smtClean="0">
                <a:ln>
                  <a:noFill/>
                </a:ln>
                <a:solidFill>
                  <a:srgbClr val="000000"/>
                </a:solidFill>
                <a:effectLst/>
                <a:latin typeface="Verdana" pitchFamily="34" charset="0"/>
                <a:cs typeface="Arial" pitchFamily="34" charset="0"/>
              </a:rPr>
              <a:t> and activates the pepsinogen to pepsin in the lumen of the stomach.</a:t>
            </a:r>
          </a:p>
          <a:p>
            <a:pPr lvl="0" eaLnBrk="0" fontAlgn="base" hangingPunct="0">
              <a:spcBef>
                <a:spcPct val="0"/>
              </a:spcBef>
              <a:spcAft>
                <a:spcPct val="0"/>
              </a:spcAft>
            </a:pPr>
            <a:endParaRPr kumimoji="0" lang="en-US" sz="2400" b="0" i="0" u="none" strike="noStrike" cap="none" normalizeH="0" baseline="0" dirty="0" smtClean="0">
              <a:ln>
                <a:noFill/>
              </a:ln>
              <a:solidFill>
                <a:srgbClr val="000000"/>
              </a:solidFill>
              <a:effectLst/>
              <a:latin typeface="Verdana" pitchFamily="34" charset="0"/>
              <a:cs typeface="Arial" pitchFamily="34" charset="0"/>
            </a:endParaRPr>
          </a:p>
          <a:p>
            <a:pPr lvl="0" eaLnBrk="0" fontAlgn="base" hangingPunct="0">
              <a:spcBef>
                <a:spcPct val="0"/>
              </a:spcBef>
              <a:spcAft>
                <a:spcPct val="0"/>
              </a:spcAft>
            </a:pPr>
            <a:endParaRPr kumimoji="0" lang="en-US" sz="2400" b="0" i="0" u="none" strike="noStrike" cap="none" normalizeH="0" baseline="0" dirty="0" smtClean="0">
              <a:ln>
                <a:noFill/>
              </a:ln>
              <a:solidFill>
                <a:srgbClr val="000000"/>
              </a:solidFill>
              <a:effectLst/>
              <a:latin typeface="Verdana" pitchFamily="34" charset="0"/>
              <a:cs typeface="Arial" pitchFamily="34" charset="0"/>
            </a:endParaRPr>
          </a:p>
          <a:p>
            <a:pPr lvl="0" eaLnBrk="0" fontAlgn="base" hangingPunct="0">
              <a:spcBef>
                <a:spcPct val="0"/>
              </a:spcBef>
              <a:spcAft>
                <a:spcPct val="0"/>
              </a:spcAft>
            </a:pPr>
            <a:r>
              <a:rPr kumimoji="0" lang="en-US" sz="2400" b="0" i="0" u="none" strike="noStrike" cap="none" normalizeH="0" baseline="0" dirty="0" smtClean="0">
                <a:ln>
                  <a:noFill/>
                </a:ln>
                <a:solidFill>
                  <a:srgbClr val="000000"/>
                </a:solidFill>
                <a:effectLst/>
                <a:latin typeface="Verdana" pitchFamily="34" charset="0"/>
                <a:cs typeface="Arial" pitchFamily="34" charset="0"/>
              </a:rPr>
              <a:t>Trypsinogen is produced by acinar cell of the pancreas.</a:t>
            </a:r>
            <a:br>
              <a:rPr kumimoji="0" lang="en-US" sz="2400" b="0" i="0" u="none" strike="noStrike" cap="none" normalizeH="0" baseline="0" dirty="0" smtClean="0">
                <a:ln>
                  <a:noFill/>
                </a:ln>
                <a:solidFill>
                  <a:srgbClr val="000000"/>
                </a:solidFill>
                <a:effectLst/>
                <a:latin typeface="Verdana" pitchFamily="34" charset="0"/>
                <a:cs typeface="Arial" pitchFamily="34" charset="0"/>
              </a:rPr>
            </a:br>
            <a:r>
              <a:rPr kumimoji="0" lang="en-US" sz="2400" b="0" i="0" u="none" strike="noStrike" cap="none" normalizeH="0" baseline="0" dirty="0" smtClean="0">
                <a:ln>
                  <a:noFill/>
                </a:ln>
                <a:solidFill>
                  <a:srgbClr val="000000"/>
                </a:solidFill>
                <a:effectLst/>
                <a:latin typeface="Verdana" pitchFamily="34" charset="0"/>
                <a:cs typeface="Arial" pitchFamily="34" charset="0"/>
              </a:rPr>
              <a:t>Enterokinase is produced by the epithelial cells of the small intestine</a:t>
            </a:r>
            <a:br>
              <a:rPr kumimoji="0" lang="en-US" sz="2400" b="0" i="0" u="none" strike="noStrike" cap="none" normalizeH="0" baseline="0" dirty="0" smtClean="0">
                <a:ln>
                  <a:noFill/>
                </a:ln>
                <a:solidFill>
                  <a:srgbClr val="000000"/>
                </a:solidFill>
                <a:effectLst/>
                <a:latin typeface="Verdana" pitchFamily="34" charset="0"/>
                <a:cs typeface="Arial" pitchFamily="34" charset="0"/>
              </a:rPr>
            </a:br>
            <a:r>
              <a:rPr kumimoji="0" lang="en-US" sz="2400" b="0" i="0" u="none" strike="noStrike" cap="none" normalizeH="0" baseline="0" dirty="0" smtClean="0">
                <a:ln>
                  <a:noFill/>
                </a:ln>
                <a:solidFill>
                  <a:srgbClr val="000000"/>
                </a:solidFill>
                <a:effectLst/>
                <a:latin typeface="Verdana" pitchFamily="34" charset="0"/>
                <a:cs typeface="Arial" pitchFamily="34" charset="0"/>
              </a:rPr>
              <a:t>Enterokinase activates the trypsinogen to the active form in the small intestine.</a:t>
            </a:r>
            <a:endParaRPr kumimoji="0" lang="en-US" sz="2400" b="0" i="0" u="none" strike="noStrike" cap="none" normalizeH="0" baseline="0" dirty="0" smtClean="0">
              <a:ln>
                <a:noFill/>
              </a:ln>
              <a:solidFill>
                <a:srgbClr val="000000"/>
              </a:solidFill>
              <a:effectLst/>
              <a:latin typeface="Verdana" pitchFamily="34" charset="0"/>
              <a:cs typeface="Arial" pitchFamily="34" charset="0"/>
            </a:endParaRPr>
          </a:p>
        </p:txBody>
      </p:sp>
    </p:spTree>
  </p:cSld>
  <p:clrMapOvr>
    <a:masterClrMapping/>
  </p:clrMapOvr>
  <p:transition>
    <p:wedg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peptic_ulcer"/>
          <p:cNvPicPr>
            <a:picLocks noChangeAspect="1" noChangeArrowheads="1"/>
          </p:cNvPicPr>
          <p:nvPr/>
        </p:nvPicPr>
        <p:blipFill>
          <a:blip r:embed="rId2" cstate="print"/>
          <a:srcRect/>
          <a:stretch>
            <a:fillRect/>
          </a:stretch>
        </p:blipFill>
        <p:spPr bwMode="auto">
          <a:xfrm>
            <a:off x="1" y="0"/>
            <a:ext cx="9187542" cy="6858000"/>
          </a:xfrm>
          <a:prstGeom prst="rect">
            <a:avLst/>
          </a:prstGeom>
          <a:ln>
            <a:solidFill>
              <a:schemeClr val="accent4">
                <a:lumMod val="60000"/>
                <a:lumOff val="40000"/>
              </a:schemeClr>
            </a:solidFill>
          </a:ln>
          <a:effectLst>
            <a:softEdge rad="112500"/>
          </a:effectLst>
        </p:spPr>
      </p:pic>
      <p:pic>
        <p:nvPicPr>
          <p:cNvPr id="52226" name="Picture 2" descr="http://t2.gstatic.com/images?q=tbn:ANd9GcS5fxUVObBfbLOB0JuJvvI-HUh8S__YlVa2ERISWJTCC2J4pg3EXQ"/>
          <p:cNvPicPr>
            <a:picLocks noChangeAspect="1" noChangeArrowheads="1"/>
          </p:cNvPicPr>
          <p:nvPr/>
        </p:nvPicPr>
        <p:blipFill>
          <a:blip r:embed="rId3" cstate="print"/>
          <a:srcRect/>
          <a:stretch>
            <a:fillRect/>
          </a:stretch>
        </p:blipFill>
        <p:spPr bwMode="auto">
          <a:xfrm rot="19448568">
            <a:off x="386907" y="818930"/>
            <a:ext cx="2083987" cy="1389325"/>
          </a:xfrm>
          <a:prstGeom prst="rect">
            <a:avLst/>
          </a:prstGeom>
          <a:ln>
            <a:noFill/>
          </a:ln>
          <a:effectLst>
            <a:softEdge rad="112500"/>
          </a:effectLst>
        </p:spPr>
      </p:pic>
    </p:spTree>
  </p:cSld>
  <p:clrMapOvr>
    <a:masterClrMapping/>
  </p:clrMapOvr>
  <p:transition>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20040"/>
            <a:ext cx="8153400" cy="1143000"/>
          </a:xfrm>
        </p:spPr>
        <p:txBody>
          <a:bodyPr>
            <a:normAutofit fontScale="90000"/>
          </a:bodyPr>
          <a:lstStyle/>
          <a:p>
            <a:r>
              <a:rPr lang="en-US" dirty="0" smtClean="0"/>
              <a:t>H2.8 The development of stomach ulcers and stomach cancers.</a:t>
            </a:r>
            <a:endParaRPr lang="en-US" dirty="0"/>
          </a:p>
        </p:txBody>
      </p:sp>
      <p:sp>
        <p:nvSpPr>
          <p:cNvPr id="3" name="Content Placeholder 2"/>
          <p:cNvSpPr>
            <a:spLocks noGrp="1"/>
          </p:cNvSpPr>
          <p:nvPr>
            <p:ph idx="1"/>
          </p:nvPr>
        </p:nvSpPr>
        <p:spPr>
          <a:xfrm>
            <a:off x="0" y="1609416"/>
            <a:ext cx="9144000" cy="5248584"/>
          </a:xfrm>
        </p:spPr>
        <p:txBody>
          <a:bodyPr>
            <a:normAutofit fontScale="85000" lnSpcReduction="20000"/>
          </a:bodyPr>
          <a:lstStyle/>
          <a:p>
            <a:r>
              <a:rPr lang="en-US" dirty="0" smtClean="0"/>
              <a:t>To protect the stomach wall from protein digesting enzymes and acid a </a:t>
            </a:r>
            <a:r>
              <a:rPr lang="en-US" b="1" dirty="0" smtClean="0"/>
              <a:t>mucus lining </a:t>
            </a:r>
            <a:r>
              <a:rPr lang="en-US" dirty="0" smtClean="0"/>
              <a:t>covers the surface.</a:t>
            </a:r>
          </a:p>
          <a:p>
            <a:r>
              <a:rPr lang="en-US" b="1" dirty="0" smtClean="0"/>
              <a:t>Stomach ulcers</a:t>
            </a:r>
            <a:r>
              <a:rPr lang="en-US" b="1" i="1" dirty="0" smtClean="0"/>
              <a:t> </a:t>
            </a:r>
            <a:r>
              <a:rPr lang="en-US" i="1" dirty="0" smtClean="0"/>
              <a:t>a</a:t>
            </a:r>
            <a:r>
              <a:rPr lang="en-US" dirty="0" smtClean="0"/>
              <a:t>re sore in the walls of the stomach which have become inflamed or infected.</a:t>
            </a:r>
          </a:p>
          <a:p>
            <a:r>
              <a:rPr lang="en-US" dirty="0" smtClean="0"/>
              <a:t>The development of stomach ulcers is associated </a:t>
            </a:r>
            <a:r>
              <a:rPr lang="en-US" dirty="0" smtClean="0"/>
              <a:t>with </a:t>
            </a:r>
            <a:r>
              <a:rPr lang="en-US" dirty="0" smtClean="0"/>
              <a:t>the presence of the bacterium </a:t>
            </a:r>
            <a:r>
              <a:rPr lang="en-US" b="1" i="1" dirty="0" smtClean="0"/>
              <a:t>Helicobacter pylori</a:t>
            </a:r>
            <a:r>
              <a:rPr lang="en-US" b="1" dirty="0" smtClean="0"/>
              <a:t>.</a:t>
            </a:r>
          </a:p>
          <a:p>
            <a:r>
              <a:rPr lang="en-US" dirty="0" smtClean="0"/>
              <a:t>H.pylori is able to survive the acid conditions of the stomach through </a:t>
            </a:r>
            <a:r>
              <a:rPr lang="en-US" b="1" dirty="0" smtClean="0"/>
              <a:t>the secretion of ureases </a:t>
            </a:r>
            <a:r>
              <a:rPr lang="en-US" dirty="0" smtClean="0"/>
              <a:t>(enzyme) this leads to the local </a:t>
            </a:r>
            <a:r>
              <a:rPr lang="en-US" b="1" dirty="0" smtClean="0"/>
              <a:t>neutralisation of the stomach acid </a:t>
            </a:r>
            <a:endParaRPr lang="en-US" dirty="0" smtClean="0"/>
          </a:p>
          <a:p>
            <a:r>
              <a:rPr lang="en-US" dirty="0" smtClean="0"/>
              <a:t>This process along with the production of proteases lead to </a:t>
            </a:r>
            <a:r>
              <a:rPr lang="en-US" b="1" dirty="0" smtClean="0"/>
              <a:t>damaged epithelial cells </a:t>
            </a:r>
            <a:r>
              <a:rPr lang="en-US" dirty="0" smtClean="0"/>
              <a:t>(stomach lining) and to the mucus lining.</a:t>
            </a:r>
          </a:p>
          <a:p>
            <a:r>
              <a:rPr lang="en-US" dirty="0" smtClean="0"/>
              <a:t>The damaged lining may be </a:t>
            </a:r>
            <a:r>
              <a:rPr lang="en-US" b="1" dirty="0" smtClean="0"/>
              <a:t>attacked by stomach acid </a:t>
            </a:r>
            <a:r>
              <a:rPr lang="en-US" dirty="0" smtClean="0"/>
              <a:t>and lead to the formation of the ulcer.</a:t>
            </a:r>
          </a:p>
          <a:p>
            <a:r>
              <a:rPr lang="en-US" dirty="0" smtClean="0"/>
              <a:t>It is further suggested that ulcers may lead in time to the formation of </a:t>
            </a:r>
            <a:r>
              <a:rPr lang="en-US" b="1" dirty="0" smtClean="0"/>
              <a:t>tumours.</a:t>
            </a:r>
            <a:r>
              <a:rPr lang="en-US" dirty="0" smtClean="0"/>
              <a:t> </a:t>
            </a:r>
            <a:r>
              <a:rPr lang="en-US" dirty="0" smtClean="0"/>
              <a:t> </a:t>
            </a:r>
            <a:endParaRPr lang="en-US" dirty="0" smtClean="0"/>
          </a:p>
          <a:p>
            <a:r>
              <a:rPr lang="en-US" dirty="0" smtClean="0"/>
              <a:t>Stomach cancers may have a range of causes including those associated with the presence of the bacterium.</a:t>
            </a:r>
          </a:p>
          <a:p>
            <a:endParaRPr lang="en-US" dirty="0"/>
          </a:p>
        </p:txBody>
      </p:sp>
    </p:spTree>
  </p:cSld>
  <p:clrMapOvr>
    <a:masterClrMapping/>
  </p:clrMapOvr>
  <p:transition>
    <p:pull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fontScale="90000"/>
          </a:bodyPr>
          <a:lstStyle/>
          <a:p>
            <a:r>
              <a:rPr lang="en-US" dirty="0" smtClean="0"/>
              <a:t>H2.9 The role </a:t>
            </a:r>
            <a:r>
              <a:rPr lang="en-US" dirty="0" smtClean="0"/>
              <a:t>of bile </a:t>
            </a:r>
            <a:r>
              <a:rPr lang="en-US" dirty="0" smtClean="0"/>
              <a:t>in lipid digestion. </a:t>
            </a:r>
            <a:endParaRPr lang="en-US" dirty="0"/>
          </a:p>
        </p:txBody>
      </p:sp>
      <p:pic>
        <p:nvPicPr>
          <p:cNvPr id="36866" name="Picture 2" descr="emulsification"/>
          <p:cNvPicPr>
            <a:picLocks noChangeAspect="1" noChangeArrowheads="1"/>
          </p:cNvPicPr>
          <p:nvPr/>
        </p:nvPicPr>
        <p:blipFill>
          <a:blip r:embed="rId2" cstate="print"/>
          <a:srcRect/>
          <a:stretch>
            <a:fillRect/>
          </a:stretch>
        </p:blipFill>
        <p:spPr bwMode="auto">
          <a:xfrm>
            <a:off x="0" y="1371600"/>
            <a:ext cx="3810000" cy="4876800"/>
          </a:xfrm>
          <a:prstGeom prst="rect">
            <a:avLst/>
          </a:prstGeom>
          <a:ln>
            <a:noFill/>
          </a:ln>
          <a:effectLst>
            <a:softEdge rad="112500"/>
          </a:effectLst>
        </p:spPr>
      </p:pic>
      <p:sp>
        <p:nvSpPr>
          <p:cNvPr id="6" name="Rectangle 5"/>
          <p:cNvSpPr/>
          <p:nvPr/>
        </p:nvSpPr>
        <p:spPr>
          <a:xfrm>
            <a:off x="3810000" y="1295400"/>
            <a:ext cx="5334000" cy="5078313"/>
          </a:xfrm>
          <a:prstGeom prst="rect">
            <a:avLst/>
          </a:prstGeom>
        </p:spPr>
        <p:txBody>
          <a:bodyPr wrap="square">
            <a:spAutoFit/>
          </a:bodyPr>
          <a:lstStyle/>
          <a:p>
            <a:pPr lvl="0" eaLnBrk="0" fontAlgn="base" hangingPunct="0">
              <a:spcBef>
                <a:spcPct val="0"/>
              </a:spcBef>
              <a:spcAft>
                <a:spcPct val="0"/>
              </a:spcAft>
            </a:pPr>
            <a:r>
              <a:rPr kumimoji="0" lang="en-US" b="0" i="0" u="none" strike="noStrike" cap="none" normalizeH="0" baseline="0" dirty="0" smtClean="0">
                <a:ln>
                  <a:noFill/>
                </a:ln>
                <a:solidFill>
                  <a:srgbClr val="000000"/>
                </a:solidFill>
                <a:effectLst/>
                <a:latin typeface="Verdana" pitchFamily="34" charset="0"/>
                <a:cs typeface="Arial" pitchFamily="34" charset="0"/>
              </a:rPr>
              <a:t>Lipid (fats and oils) is insoluble in water (hydrophobic).</a:t>
            </a:r>
          </a:p>
          <a:p>
            <a:pPr lvl="0" eaLnBrk="0" fontAlgn="base" hangingPunct="0">
              <a:spcBef>
                <a:spcPct val="0"/>
              </a:spcBef>
              <a:spcAft>
                <a:spcPct val="0"/>
              </a:spcAft>
            </a:pPr>
            <a:r>
              <a:rPr kumimoji="0" lang="en-US" b="0" i="0" u="none" strike="noStrike" cap="none" normalizeH="0" baseline="0" dirty="0" smtClean="0">
                <a:ln>
                  <a:noFill/>
                </a:ln>
                <a:solidFill>
                  <a:srgbClr val="000000"/>
                </a:solidFill>
                <a:effectLst/>
                <a:latin typeface="Verdana" pitchFamily="34" charset="0"/>
                <a:cs typeface="Arial" pitchFamily="34" charset="0"/>
              </a:rPr>
              <a:t>Lipids tend to coalesce into larger droplets which reduces the surface area for digestion. </a:t>
            </a:r>
          </a:p>
          <a:p>
            <a:pPr lvl="0" eaLnBrk="0" fontAlgn="base" hangingPunct="0">
              <a:spcBef>
                <a:spcPct val="0"/>
              </a:spcBef>
              <a:spcAft>
                <a:spcPct val="0"/>
              </a:spcAft>
            </a:pPr>
            <a:r>
              <a:rPr kumimoji="0" lang="en-US" b="0" i="0" u="none" strike="noStrike" cap="none" normalizeH="0" baseline="0" dirty="0" smtClean="0">
                <a:ln>
                  <a:noFill/>
                </a:ln>
                <a:solidFill>
                  <a:srgbClr val="000000"/>
                </a:solidFill>
                <a:effectLst/>
                <a:latin typeface="Verdana" pitchFamily="34" charset="0"/>
                <a:cs typeface="Arial" pitchFamily="34" charset="0"/>
              </a:rPr>
              <a:t>The hydrophobic lipid is only accessible to the water soluble lipases at the interface between lipid and water.</a:t>
            </a:r>
          </a:p>
          <a:p>
            <a:pPr lvl="0" eaLnBrk="0" fontAlgn="base" hangingPunct="0">
              <a:spcBef>
                <a:spcPct val="0"/>
              </a:spcBef>
              <a:spcAft>
                <a:spcPct val="0"/>
              </a:spcAft>
            </a:pPr>
            <a:r>
              <a:rPr kumimoji="0" lang="en-US" b="0" i="0" u="none" strike="noStrike" cap="none" normalizeH="0" baseline="0" dirty="0" smtClean="0">
                <a:ln>
                  <a:noFill/>
                </a:ln>
                <a:solidFill>
                  <a:srgbClr val="000000"/>
                </a:solidFill>
                <a:effectLst/>
                <a:latin typeface="Verdana" pitchFamily="34" charset="0"/>
                <a:cs typeface="Arial" pitchFamily="34" charset="0"/>
              </a:rPr>
              <a:t>To increase the access (increased surface area) and rate of lipid digestion the lipid droplet must be broken up.</a:t>
            </a:r>
          </a:p>
          <a:p>
            <a:pPr lvl="0" eaLnBrk="0" fontAlgn="base" hangingPunct="0">
              <a:spcBef>
                <a:spcPct val="0"/>
              </a:spcBef>
              <a:spcAft>
                <a:spcPct val="0"/>
              </a:spcAft>
            </a:pPr>
            <a:r>
              <a:rPr kumimoji="0" lang="en-US" b="0" i="0" u="none" strike="noStrike" cap="none" normalizeH="0" baseline="0" dirty="0" smtClean="0">
                <a:ln>
                  <a:noFill/>
                </a:ln>
                <a:solidFill>
                  <a:srgbClr val="000000"/>
                </a:solidFill>
                <a:effectLst/>
                <a:latin typeface="Verdana" pitchFamily="34" charset="0"/>
                <a:cs typeface="Arial" pitchFamily="34" charset="0"/>
              </a:rPr>
              <a:t>Bile salts secreted from the liver (via gallbladder) have molecules with a combination of hydrophobic and (lipophilic) hydrophilic regions.</a:t>
            </a:r>
          </a:p>
          <a:p>
            <a:pPr lvl="0" eaLnBrk="0" fontAlgn="base" hangingPunct="0">
              <a:spcBef>
                <a:spcPct val="0"/>
              </a:spcBef>
              <a:spcAft>
                <a:spcPct val="0"/>
              </a:spcAft>
            </a:pPr>
            <a:r>
              <a:rPr kumimoji="0" lang="en-US" b="0" i="0" u="none" strike="noStrike" cap="none" normalizeH="0" baseline="0" dirty="0" smtClean="0">
                <a:ln>
                  <a:noFill/>
                </a:ln>
                <a:solidFill>
                  <a:srgbClr val="000000"/>
                </a:solidFill>
                <a:effectLst/>
                <a:latin typeface="Verdana" pitchFamily="34" charset="0"/>
                <a:cs typeface="Arial" pitchFamily="34" charset="0"/>
              </a:rPr>
              <a:t>Bile salts break up the lipid droplet into many smaller droplets thereby increasing the surface area of lipid-water access</a:t>
            </a:r>
            <a:r>
              <a:rPr kumimoji="0" lang="en-US" sz="800" b="0" i="0" u="none" strike="noStrike" cap="none" normalizeH="0" baseline="0" dirty="0" smtClean="0">
                <a:ln>
                  <a:noFill/>
                </a:ln>
                <a:solidFill>
                  <a:srgbClr val="000000"/>
                </a:solidFill>
                <a:effectLst/>
                <a:latin typeface="Verdana" pitchFamily="34" charset="0"/>
                <a:cs typeface="Arial" pitchFamily="34" charset="0"/>
              </a:rPr>
              <a:t>.</a:t>
            </a:r>
            <a:endParaRPr kumimoji="0" lang="en-US" sz="800" b="0" i="0" u="none" strike="noStrike" cap="none" normalizeH="0" baseline="0" dirty="0" smtClean="0">
              <a:ln>
                <a:noFill/>
              </a:ln>
              <a:solidFill>
                <a:srgbClr val="000000"/>
              </a:solidFill>
              <a:effectLst/>
              <a:latin typeface="Verdana" pitchFamily="34" charset="0"/>
              <a:cs typeface="Arial" pitchFamily="34" charset="0"/>
            </a:endParaRPr>
          </a:p>
        </p:txBody>
      </p:sp>
    </p:spTree>
  </p:cSld>
  <p:clrMapOvr>
    <a:masterClrMapping/>
  </p:clrMapOvr>
  <p:transition>
    <p:pull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0"/>
            <a:ext cx="7239000" cy="609600"/>
          </a:xfrm>
        </p:spPr>
        <p:txBody>
          <a:bodyPr>
            <a:normAutofit fontScale="90000"/>
          </a:bodyPr>
          <a:lstStyle/>
          <a:p>
            <a:r>
              <a:rPr lang="en-US" dirty="0" smtClean="0"/>
              <a:t>Absorption of lipids</a:t>
            </a:r>
            <a:endParaRPr lang="en-US" dirty="0"/>
          </a:p>
        </p:txBody>
      </p:sp>
      <p:sp>
        <p:nvSpPr>
          <p:cNvPr id="38913" name="Rectangle 1"/>
          <p:cNvSpPr>
            <a:spLocks noChangeArrowheads="1"/>
          </p:cNvSpPr>
          <p:nvPr/>
        </p:nvSpPr>
        <p:spPr bwMode="auto">
          <a:xfrm>
            <a:off x="0" y="-894136"/>
            <a:ext cx="3539420" cy="2245472"/>
          </a:xfrm>
          <a:prstGeom prst="rect">
            <a:avLst/>
          </a:prstGeom>
          <a:noFill/>
          <a:ln w="9525">
            <a:noFill/>
            <a:miter lim="800000"/>
            <a:headEnd/>
            <a:tailEnd/>
          </a:ln>
          <a:effectLst/>
        </p:spPr>
        <p:txBody>
          <a:bodyPr vert="horz" wrap="none" lIns="0" tIns="0" rIns="33327" bIns="44436"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600" b="0" i="0" u="none" strike="noStrike" cap="none" normalizeH="0" baseline="0" dirty="0" smtClean="0">
                <a:ln>
                  <a:noFill/>
                </a:ln>
                <a:solidFill>
                  <a:srgbClr val="000000"/>
                </a:solidFill>
                <a:effectLst/>
                <a:latin typeface="Verdana" pitchFamily="34" charset="0"/>
                <a:cs typeface="Arial" pitchFamily="34" charset="0"/>
              </a:rPr>
              <a:t/>
            </a:r>
            <a:br>
              <a:rPr kumimoji="0" lang="en-US" sz="600" b="0" i="0" u="none" strike="noStrike" cap="none" normalizeH="0" baseline="0" dirty="0" smtClean="0">
                <a:ln>
                  <a:noFill/>
                </a:ln>
                <a:solidFill>
                  <a:srgbClr val="000000"/>
                </a:solidFill>
                <a:effectLst/>
                <a:latin typeface="Verdana" pitchFamily="34" charset="0"/>
                <a:cs typeface="Arial" pitchFamily="34" charset="0"/>
              </a:rPr>
            </a:br>
            <a:r>
              <a:rPr kumimoji="0" lang="en-US" sz="600" b="0" i="0" u="none" strike="noStrike" cap="none" normalizeH="0" baseline="0" dirty="0" smtClean="0">
                <a:ln>
                  <a:noFill/>
                </a:ln>
                <a:solidFill>
                  <a:srgbClr val="000000"/>
                </a:solidFill>
                <a:effectLst/>
                <a:latin typeface="Verdana" pitchFamily="34" charset="0"/>
                <a:cs typeface="Arial" pitchFamily="34" charset="0"/>
              </a:rPr>
              <a:t>  </a:t>
            </a:r>
            <a:r>
              <a:rPr kumimoji="0" lang="en-US" sz="13700" b="0" i="0" u="none" strike="noStrike" cap="none" normalizeH="0" baseline="0" dirty="0" smtClean="0">
                <a:ln>
                  <a:noFill/>
                </a:ln>
                <a:solidFill>
                  <a:srgbClr val="000000"/>
                </a:solidFill>
                <a:effectLst/>
                <a:latin typeface="Verdana" pitchFamily="34" charset="0"/>
                <a:cs typeface="Arial" pitchFamily="34" charset="0"/>
              </a:rPr>
              <a:t> </a:t>
            </a:r>
            <a:r>
              <a:rPr kumimoji="0" lang="en-US" sz="600" b="0" i="0" u="none" strike="noStrike" cap="none" normalizeH="0" baseline="0" dirty="0" smtClean="0">
                <a:ln>
                  <a:noFill/>
                </a:ln>
                <a:solidFill>
                  <a:srgbClr val="000000"/>
                </a:solidFill>
                <a:effectLst/>
                <a:latin typeface="Verdana" pitchFamily="34" charset="0"/>
                <a:cs typeface="Arial" pitchFamily="34" charset="0"/>
              </a:rPr>
              <a:t>                                                                                                        </a:t>
            </a:r>
          </a:p>
        </p:txBody>
      </p:sp>
      <p:pic>
        <p:nvPicPr>
          <p:cNvPr id="38914" name="Picture 2" descr="lipid absorption"/>
          <p:cNvPicPr>
            <a:picLocks noChangeAspect="1" noChangeArrowheads="1"/>
          </p:cNvPicPr>
          <p:nvPr/>
        </p:nvPicPr>
        <p:blipFill>
          <a:blip r:embed="rId2" cstate="print"/>
          <a:srcRect/>
          <a:stretch>
            <a:fillRect/>
          </a:stretch>
        </p:blipFill>
        <p:spPr bwMode="auto">
          <a:xfrm>
            <a:off x="0" y="1295400"/>
            <a:ext cx="3505200" cy="4267200"/>
          </a:xfrm>
          <a:prstGeom prst="rect">
            <a:avLst/>
          </a:prstGeom>
          <a:ln>
            <a:noFill/>
          </a:ln>
          <a:effectLst>
            <a:softEdge rad="112500"/>
          </a:effectLst>
        </p:spPr>
      </p:pic>
      <p:sp>
        <p:nvSpPr>
          <p:cNvPr id="6" name="Rectangle 5"/>
          <p:cNvSpPr/>
          <p:nvPr/>
        </p:nvSpPr>
        <p:spPr>
          <a:xfrm>
            <a:off x="3505200" y="610136"/>
            <a:ext cx="5638800" cy="6247864"/>
          </a:xfrm>
          <a:prstGeom prst="rect">
            <a:avLst/>
          </a:prstGeom>
        </p:spPr>
        <p:txBody>
          <a:bodyPr wrap="square">
            <a:spAutoFit/>
          </a:bodyPr>
          <a:lstStyle/>
          <a:p>
            <a:pPr lvl="0" eaLnBrk="0" fontAlgn="base" hangingPunct="0">
              <a:spcBef>
                <a:spcPct val="0"/>
              </a:spcBef>
              <a:spcAft>
                <a:spcPct val="0"/>
              </a:spcAft>
            </a:pPr>
            <a:r>
              <a:rPr kumimoji="0" lang="en-US" sz="2000" b="1" i="0" u="none" strike="noStrike" cap="none" normalizeH="0" baseline="0" dirty="0" smtClean="0">
                <a:ln>
                  <a:noFill/>
                </a:ln>
                <a:solidFill>
                  <a:srgbClr val="000000"/>
                </a:solidFill>
                <a:effectLst/>
                <a:latin typeface="Verdana" pitchFamily="34" charset="0"/>
                <a:cs typeface="Arial" pitchFamily="34" charset="0"/>
              </a:rPr>
              <a:t>Absorption:</a:t>
            </a:r>
            <a:r>
              <a:rPr kumimoji="0" lang="en-US" sz="2000" b="0" i="0" u="none" strike="noStrike" cap="none" normalizeH="0" baseline="0" dirty="0" smtClean="0">
                <a:ln>
                  <a:noFill/>
                </a:ln>
                <a:solidFill>
                  <a:srgbClr val="000000"/>
                </a:solidFill>
                <a:effectLst/>
                <a:latin typeface="Verdana" pitchFamily="34" charset="0"/>
                <a:cs typeface="Arial" pitchFamily="34" charset="0"/>
              </a:rPr>
              <a:t> </a:t>
            </a:r>
          </a:p>
          <a:p>
            <a:pPr lvl="0" eaLnBrk="0" fontAlgn="base" hangingPunct="0">
              <a:spcBef>
                <a:spcPct val="0"/>
              </a:spcBef>
              <a:spcAft>
                <a:spcPct val="0"/>
              </a:spcAft>
            </a:pPr>
            <a:r>
              <a:rPr kumimoji="0" lang="en-US" sz="2000" b="0" i="0" u="none" strike="noStrike" cap="none" normalizeH="0" baseline="0" dirty="0" smtClean="0">
                <a:ln>
                  <a:noFill/>
                </a:ln>
                <a:solidFill>
                  <a:srgbClr val="000000"/>
                </a:solidFill>
                <a:effectLst/>
                <a:latin typeface="Verdana" pitchFamily="34" charset="0"/>
                <a:cs typeface="Arial" pitchFamily="34" charset="0"/>
              </a:rPr>
              <a:t>(a) Bile salts and fatty acids. The phospholipid structure of the salts allows it to fuse with the cell membrane and the fatty acid molecules to pass into the epithelial cells of small intestine villus.</a:t>
            </a:r>
          </a:p>
          <a:p>
            <a:pPr lvl="0" eaLnBrk="0" fontAlgn="base" hangingPunct="0">
              <a:spcBef>
                <a:spcPct val="0"/>
              </a:spcBef>
              <a:spcAft>
                <a:spcPct val="0"/>
              </a:spcAft>
            </a:pPr>
            <a:r>
              <a:rPr kumimoji="0" lang="en-US" sz="2000" b="0" i="0" u="none" strike="noStrike" cap="none" normalizeH="0" baseline="0" dirty="0" smtClean="0">
                <a:ln>
                  <a:noFill/>
                </a:ln>
                <a:solidFill>
                  <a:srgbClr val="000000"/>
                </a:solidFill>
                <a:effectLst/>
                <a:latin typeface="Verdana" pitchFamily="34" charset="0"/>
                <a:cs typeface="Arial" pitchFamily="34" charset="0"/>
              </a:rPr>
              <a:t>b) The fatty acids and glycerol recombine in the endoplasmic reticulum to form lipid.</a:t>
            </a:r>
          </a:p>
          <a:p>
            <a:pPr lvl="0" eaLnBrk="0" fontAlgn="base" hangingPunct="0">
              <a:spcBef>
                <a:spcPct val="0"/>
              </a:spcBef>
              <a:spcAft>
                <a:spcPct val="0"/>
              </a:spcAft>
            </a:pPr>
            <a:r>
              <a:rPr kumimoji="0" lang="en-US" sz="2000" b="0" i="0" u="none" strike="noStrike" cap="none" normalizeH="0" baseline="0" dirty="0" smtClean="0">
                <a:ln>
                  <a:noFill/>
                </a:ln>
                <a:solidFill>
                  <a:srgbClr val="000000"/>
                </a:solidFill>
                <a:effectLst/>
                <a:latin typeface="Verdana" pitchFamily="34" charset="0"/>
                <a:cs typeface="Arial" pitchFamily="34" charset="0"/>
              </a:rPr>
              <a:t>c) Protein is added to the lipid to form lipoprotein. This is how lipid is transported around the body.</a:t>
            </a:r>
          </a:p>
          <a:p>
            <a:pPr lvl="0" eaLnBrk="0" fontAlgn="base" hangingPunct="0">
              <a:spcBef>
                <a:spcPct val="0"/>
              </a:spcBef>
              <a:spcAft>
                <a:spcPct val="0"/>
              </a:spcAft>
            </a:pPr>
            <a:r>
              <a:rPr kumimoji="0" lang="en-US" sz="2000" b="0" i="0" u="none" strike="noStrike" cap="none" normalizeH="0" baseline="0" dirty="0" smtClean="0">
                <a:ln>
                  <a:noFill/>
                </a:ln>
                <a:solidFill>
                  <a:srgbClr val="000000"/>
                </a:solidFill>
                <a:effectLst/>
                <a:latin typeface="Verdana" pitchFamily="34" charset="0"/>
                <a:cs typeface="Arial" pitchFamily="34" charset="0"/>
              </a:rPr>
              <a:t>d) The lipoprotein is formed into vesicles called chylomicrons. </a:t>
            </a:r>
          </a:p>
          <a:p>
            <a:pPr lvl="0" eaLnBrk="0" fontAlgn="base" hangingPunct="0">
              <a:spcBef>
                <a:spcPct val="0"/>
              </a:spcBef>
              <a:spcAft>
                <a:spcPct val="0"/>
              </a:spcAft>
            </a:pPr>
            <a:r>
              <a:rPr kumimoji="0" lang="en-US" sz="2000" b="0" i="0" u="none" strike="noStrike" cap="none" normalizeH="0" baseline="0" dirty="0" smtClean="0">
                <a:ln>
                  <a:noFill/>
                </a:ln>
                <a:solidFill>
                  <a:srgbClr val="000000"/>
                </a:solidFill>
                <a:effectLst/>
                <a:latin typeface="Verdana" pitchFamily="34" charset="0"/>
                <a:cs typeface="Arial" pitchFamily="34" charset="0"/>
              </a:rPr>
              <a:t>e) Exocytosis of the vesicles releases the lipoprotein from the cell</a:t>
            </a:r>
          </a:p>
          <a:p>
            <a:pPr lvl="0" eaLnBrk="0" fontAlgn="base" hangingPunct="0">
              <a:spcBef>
                <a:spcPct val="0"/>
              </a:spcBef>
              <a:spcAft>
                <a:spcPct val="0"/>
              </a:spcAft>
            </a:pPr>
            <a:r>
              <a:rPr kumimoji="0" lang="en-US" sz="2000" b="0" i="0" u="none" strike="noStrike" cap="none" normalizeH="0" baseline="0" dirty="0" smtClean="0">
                <a:ln>
                  <a:noFill/>
                </a:ln>
                <a:solidFill>
                  <a:srgbClr val="000000"/>
                </a:solidFill>
                <a:effectLst/>
                <a:latin typeface="Verdana" pitchFamily="34" charset="0"/>
                <a:cs typeface="Arial" pitchFamily="34" charset="0"/>
              </a:rPr>
              <a:t>f) The lipoprotein is taken up in the lacteal vessel a branch of the lymphatic system.</a:t>
            </a:r>
          </a:p>
          <a:p>
            <a:pPr lvl="0" eaLnBrk="0" fontAlgn="base" hangingPunct="0">
              <a:spcBef>
                <a:spcPct val="0"/>
              </a:spcBef>
              <a:spcAft>
                <a:spcPct val="0"/>
              </a:spcAft>
            </a:pPr>
            <a:r>
              <a:rPr kumimoji="0" lang="en-US" sz="2000" b="0" i="0" u="none" strike="noStrike" cap="none" normalizeH="0" baseline="0" dirty="0" smtClean="0">
                <a:ln>
                  <a:noFill/>
                </a:ln>
                <a:solidFill>
                  <a:srgbClr val="000000"/>
                </a:solidFill>
                <a:effectLst/>
                <a:latin typeface="Verdana" pitchFamily="34" charset="0"/>
                <a:cs typeface="Arial" pitchFamily="34" charset="0"/>
              </a:rPr>
              <a:t>g) The lacteals, lymphatic system and the lipoproteins eventually enter the general circulation</a:t>
            </a:r>
            <a:endParaRPr kumimoji="0" lang="en-US" sz="2000" b="0" i="0" u="none" strike="noStrike" cap="none" normalizeH="0" baseline="0" dirty="0" smtClean="0">
              <a:ln>
                <a:noFill/>
              </a:ln>
              <a:solidFill>
                <a:srgbClr val="000000"/>
              </a:solidFill>
              <a:effectLst/>
              <a:latin typeface="Verdana" pitchFamily="34" charset="0"/>
              <a:cs typeface="Arial" pitchFamily="34" charset="0"/>
            </a:endParaRPr>
          </a:p>
        </p:txBody>
      </p:sp>
    </p:spTree>
  </p:cSld>
  <p:clrMapOvr>
    <a:masterClrMapping/>
  </p:clrMapOvr>
  <p:transition>
    <p:pull dir="l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229600" cy="1143000"/>
          </a:xfrm>
        </p:spPr>
        <p:txBody>
          <a:bodyPr>
            <a:normAutofit fontScale="90000"/>
          </a:bodyPr>
          <a:lstStyle/>
          <a:p>
            <a:r>
              <a:rPr lang="en-US" b="1" dirty="0" smtClean="0"/>
              <a:t>H2.1 Gland Secretions into the alimentary canal</a:t>
            </a:r>
            <a:endParaRPr lang="en-US" dirty="0"/>
          </a:p>
        </p:txBody>
      </p:sp>
      <p:graphicFrame>
        <p:nvGraphicFramePr>
          <p:cNvPr id="7" name="Table 6"/>
          <p:cNvGraphicFramePr>
            <a:graphicFrameLocks noGrp="1"/>
          </p:cNvGraphicFramePr>
          <p:nvPr/>
        </p:nvGraphicFramePr>
        <p:xfrm>
          <a:off x="0" y="1205599"/>
          <a:ext cx="9067800" cy="5834472"/>
        </p:xfrm>
        <a:graphic>
          <a:graphicData uri="http://schemas.openxmlformats.org/drawingml/2006/table">
            <a:tbl>
              <a:tblPr firstRow="1" bandRow="1">
                <a:tableStyleId>{5C22544A-7EE6-4342-B048-85BDC9FD1C3A}</a:tableStyleId>
              </a:tblPr>
              <a:tblGrid>
                <a:gridCol w="1524000"/>
                <a:gridCol w="2895600"/>
                <a:gridCol w="4648200"/>
              </a:tblGrid>
              <a:tr h="786584">
                <a:tc>
                  <a:txBody>
                    <a:bodyPr/>
                    <a:lstStyle/>
                    <a:p>
                      <a:r>
                        <a:rPr lang="en-US" dirty="0" smtClean="0"/>
                        <a:t>Gland location</a:t>
                      </a:r>
                      <a:endParaRPr lang="en-US" dirty="0"/>
                    </a:p>
                  </a:txBody>
                  <a:tcPr/>
                </a:tc>
                <a:tc>
                  <a:txBody>
                    <a:bodyPr/>
                    <a:lstStyle/>
                    <a:p>
                      <a:r>
                        <a:rPr lang="en-US" dirty="0" smtClean="0"/>
                        <a:t>Gland and digestive juice</a:t>
                      </a:r>
                      <a:endParaRPr lang="en-US" dirty="0"/>
                    </a:p>
                  </a:txBody>
                  <a:tcPr/>
                </a:tc>
                <a:tc>
                  <a:txBody>
                    <a:bodyPr/>
                    <a:lstStyle/>
                    <a:p>
                      <a:r>
                        <a:rPr lang="en-US" dirty="0" smtClean="0"/>
                        <a:t>Main enzymes in the secretion</a:t>
                      </a:r>
                      <a:endParaRPr lang="en-US" dirty="0"/>
                    </a:p>
                  </a:txBody>
                  <a:tcPr/>
                </a:tc>
              </a:tr>
              <a:tr h="786584">
                <a:tc>
                  <a:txBody>
                    <a:bodyPr/>
                    <a:lstStyle/>
                    <a:p>
                      <a:r>
                        <a:rPr lang="en-US" dirty="0" smtClean="0"/>
                        <a:t>Mouth</a:t>
                      </a:r>
                      <a:endParaRPr lang="en-US" dirty="0"/>
                    </a:p>
                  </a:txBody>
                  <a:tcPr/>
                </a:tc>
                <a:tc>
                  <a:txBody>
                    <a:bodyPr/>
                    <a:lstStyle/>
                    <a:p>
                      <a:r>
                        <a:rPr lang="en-US" dirty="0" smtClean="0"/>
                        <a:t>Salivary gland - Saliva</a:t>
                      </a:r>
                      <a:endParaRPr lang="en-US" dirty="0"/>
                    </a:p>
                  </a:txBody>
                  <a:tcPr/>
                </a:tc>
                <a:tc>
                  <a:txBody>
                    <a:bodyPr/>
                    <a:lstStyle/>
                    <a:p>
                      <a:r>
                        <a:rPr lang="en-US" dirty="0" smtClean="0"/>
                        <a:t>Salivary</a:t>
                      </a:r>
                      <a:r>
                        <a:rPr lang="en-US" baseline="0" dirty="0" smtClean="0"/>
                        <a:t> amylase (starch to maltose</a:t>
                      </a:r>
                      <a:endParaRPr lang="en-US" dirty="0"/>
                    </a:p>
                  </a:txBody>
                  <a:tcPr/>
                </a:tc>
              </a:tr>
              <a:tr h="786584">
                <a:tc>
                  <a:txBody>
                    <a:bodyPr/>
                    <a:lstStyle/>
                    <a:p>
                      <a:r>
                        <a:rPr lang="en-US" dirty="0" smtClean="0"/>
                        <a:t>Stomach</a:t>
                      </a:r>
                      <a:endParaRPr lang="en-US" dirty="0"/>
                    </a:p>
                  </a:txBody>
                  <a:tcPr/>
                </a:tc>
                <a:tc>
                  <a:txBody>
                    <a:bodyPr/>
                    <a:lstStyle/>
                    <a:p>
                      <a:r>
                        <a:rPr lang="en-US" dirty="0" smtClean="0"/>
                        <a:t>Gastric gland – gastric juice</a:t>
                      </a:r>
                      <a:endParaRPr lang="en-US" dirty="0"/>
                    </a:p>
                  </a:txBody>
                  <a:tcPr/>
                </a:tc>
                <a:tc>
                  <a:txBody>
                    <a:bodyPr/>
                    <a:lstStyle/>
                    <a:p>
                      <a:r>
                        <a:rPr lang="en-US" dirty="0" smtClean="0"/>
                        <a:t>Pepsin (proteins to polypeptides)</a:t>
                      </a:r>
                      <a:endParaRPr lang="en-US" dirty="0"/>
                    </a:p>
                  </a:txBody>
                  <a:tcPr/>
                </a:tc>
              </a:tr>
              <a:tr h="2226921">
                <a:tc>
                  <a:txBody>
                    <a:bodyPr/>
                    <a:lstStyle/>
                    <a:p>
                      <a:r>
                        <a:rPr lang="en-US" dirty="0" smtClean="0"/>
                        <a:t>Exocrine part of Pancreas</a:t>
                      </a:r>
                    </a:p>
                    <a:p>
                      <a:r>
                        <a:rPr lang="en-US" dirty="0" smtClean="0"/>
                        <a:t>(intestine)</a:t>
                      </a:r>
                      <a:endParaRPr lang="en-US" dirty="0"/>
                    </a:p>
                  </a:txBody>
                  <a:tcPr/>
                </a:tc>
                <a:tc>
                  <a:txBody>
                    <a:bodyPr/>
                    <a:lstStyle/>
                    <a:p>
                      <a:r>
                        <a:rPr lang="en-US" dirty="0" smtClean="0"/>
                        <a:t>Pancreatic juice</a:t>
                      </a:r>
                      <a:endParaRPr lang="en-US" dirty="0"/>
                    </a:p>
                  </a:txBody>
                  <a:tcPr/>
                </a:tc>
                <a:tc>
                  <a:txBody>
                    <a:bodyPr/>
                    <a:lstStyle/>
                    <a:p>
                      <a:r>
                        <a:rPr lang="en-US" dirty="0" smtClean="0"/>
                        <a:t>Pancreatic amylase (amylose to maltose)</a:t>
                      </a:r>
                    </a:p>
                    <a:p>
                      <a:r>
                        <a:rPr lang="en-US" dirty="0" smtClean="0"/>
                        <a:t>Trypsin ( proteins to poly peptides – endopeptidase)</a:t>
                      </a:r>
                    </a:p>
                    <a:p>
                      <a:r>
                        <a:rPr lang="en-US" dirty="0" smtClean="0"/>
                        <a:t>Chymotrypsin (proteins to polypeptides – endopeptidase)</a:t>
                      </a:r>
                    </a:p>
                    <a:p>
                      <a:r>
                        <a:rPr lang="en-US" dirty="0" smtClean="0"/>
                        <a:t>Amino/carboxy peptidases(remove individual amino acids from polypeptides)– exopeptidases</a:t>
                      </a:r>
                      <a:endParaRPr lang="en-US" dirty="0"/>
                    </a:p>
                  </a:txBody>
                  <a:tcPr/>
                </a:tc>
              </a:tr>
              <a:tr h="1157999">
                <a:tc>
                  <a:txBody>
                    <a:bodyPr/>
                    <a:lstStyle/>
                    <a:p>
                      <a:r>
                        <a:rPr lang="en-US" dirty="0" smtClean="0"/>
                        <a:t>Goblet cells of Small intestine</a:t>
                      </a:r>
                      <a:endParaRPr lang="en-US" dirty="0"/>
                    </a:p>
                  </a:txBody>
                  <a:tcPr/>
                </a:tc>
                <a:tc>
                  <a:txBody>
                    <a:bodyPr/>
                    <a:lstStyle/>
                    <a:p>
                      <a:r>
                        <a:rPr lang="en-US" dirty="0" smtClean="0"/>
                        <a:t>Intestinal juice</a:t>
                      </a:r>
                      <a:endParaRPr lang="en-US" dirty="0"/>
                    </a:p>
                  </a:txBody>
                  <a:tcPr/>
                </a:tc>
                <a:tc>
                  <a:txBody>
                    <a:bodyPr/>
                    <a:lstStyle/>
                    <a:p>
                      <a:r>
                        <a:rPr lang="en-US" dirty="0" smtClean="0"/>
                        <a:t>Carbohydrases – maltase, sucrase, lactase</a:t>
                      </a:r>
                    </a:p>
                    <a:p>
                      <a:r>
                        <a:rPr lang="en-US" dirty="0" smtClean="0"/>
                        <a:t>Dipeptidases – dipeptides to amino acids</a:t>
                      </a:r>
                    </a:p>
                    <a:p>
                      <a:r>
                        <a:rPr lang="en-US" dirty="0" smtClean="0"/>
                        <a:t>Enterokinase – activate trypsinogen to trypsin</a:t>
                      </a:r>
                      <a:endParaRPr lang="en-US" dirty="0"/>
                    </a:p>
                  </a:txBody>
                  <a:tcPr/>
                </a:tc>
              </a:tr>
            </a:tbl>
          </a:graphicData>
        </a:graphic>
      </p:graphicFrame>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duotone>
              <a:schemeClr val="accent3">
                <a:shade val="45000"/>
                <a:satMod val="135000"/>
              </a:schemeClr>
              <a:prstClr val="white"/>
            </a:duotone>
          </a:blip>
          <a:srcRect/>
          <a:stretch>
            <a:fillRect/>
          </a:stretch>
        </p:blipFill>
        <p:spPr bwMode="auto">
          <a:xfrm>
            <a:off x="0" y="0"/>
            <a:ext cx="9144000" cy="6858000"/>
          </a:xfrm>
          <a:prstGeom prst="rect">
            <a:avLst/>
          </a:prstGeom>
          <a:ln>
            <a:solidFill>
              <a:schemeClr val="accent4">
                <a:lumMod val="60000"/>
                <a:lumOff val="40000"/>
              </a:schemeClr>
            </a:solidFill>
          </a:ln>
          <a:effectLst>
            <a:softEdge rad="112500"/>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Features of exocrine cell</a:t>
            </a:r>
            <a:endParaRPr lang="en-US" dirty="0"/>
          </a:p>
        </p:txBody>
      </p:sp>
      <p:sp>
        <p:nvSpPr>
          <p:cNvPr id="4" name="Rectangle 3"/>
          <p:cNvSpPr/>
          <p:nvPr/>
        </p:nvSpPr>
        <p:spPr>
          <a:xfrm>
            <a:off x="0" y="1752600"/>
            <a:ext cx="9144000" cy="4401205"/>
          </a:xfrm>
          <a:prstGeom prst="rect">
            <a:avLst/>
          </a:prstGeom>
        </p:spPr>
        <p:txBody>
          <a:bodyPr wrap="square">
            <a:spAutoFit/>
          </a:bodyPr>
          <a:lstStyle/>
          <a:p>
            <a:pPr marL="342900" indent="-342900">
              <a:buAutoNum type="alphaLcParenBoth"/>
            </a:pPr>
            <a:r>
              <a:rPr lang="en-US" sz="2800" dirty="0" smtClean="0"/>
              <a:t>Rough Endoplasmic reticulum is usually at the base of the cell and is the site of enzyme synthesis. </a:t>
            </a:r>
          </a:p>
          <a:p>
            <a:r>
              <a:rPr lang="en-US" sz="2800" dirty="0" smtClean="0"/>
              <a:t>(b) Golgi Apparatus for post translation modification of the enzymes. </a:t>
            </a:r>
          </a:p>
          <a:p>
            <a:r>
              <a:rPr lang="en-US" sz="2800" dirty="0" smtClean="0"/>
              <a:t>(c) Granular substances often called zymogens contain the inactive precursors of the digestive enzymes. The enzymes are proteases and the inactive form prevents auto digestion of cellular proteins.</a:t>
            </a:r>
          </a:p>
          <a:p>
            <a:r>
              <a:rPr lang="en-US" sz="2800" dirty="0" smtClean="0">
                <a:solidFill>
                  <a:srgbClr val="FF0000"/>
                </a:solidFill>
                <a:hlinkClick r:id="rId2"/>
              </a:rPr>
              <a:t>Other features</a:t>
            </a:r>
            <a:r>
              <a:rPr lang="en-US" sz="2800" dirty="0" smtClean="0"/>
              <a:t>: there are tight junctions between the adjacent cells and there is a small microvilli border. </a:t>
            </a:r>
            <a:endParaRPr lang="en-US" sz="2800" dirty="0"/>
          </a:p>
        </p:txBody>
      </p:sp>
    </p:spTree>
  </p:cSld>
  <p:clrMapOvr>
    <a:masterClrMapping/>
  </p:clrMapOvr>
  <p:transition>
    <p:cu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H2.2 The structure of the exocrine gland</a:t>
            </a:r>
            <a:endParaRPr lang="en-US" dirty="0"/>
          </a:p>
        </p:txBody>
      </p:sp>
      <p:sp>
        <p:nvSpPr>
          <p:cNvPr id="6145" name="Rectangle 1"/>
          <p:cNvSpPr>
            <a:spLocks noChangeArrowheads="1"/>
          </p:cNvSpPr>
          <p:nvPr/>
        </p:nvSpPr>
        <p:spPr bwMode="auto">
          <a:xfrm>
            <a:off x="0" y="-1317329"/>
            <a:ext cx="8077521" cy="3091858"/>
          </a:xfrm>
          <a:prstGeom prst="rect">
            <a:avLst/>
          </a:prstGeom>
          <a:noFill/>
          <a:ln w="9525">
            <a:noFill/>
            <a:miter lim="800000"/>
            <a:headEnd/>
            <a:tailEnd/>
          </a:ln>
          <a:effectLst/>
        </p:spPr>
        <p:txBody>
          <a:bodyPr vert="horz" wrap="none" lIns="0" tIns="0" rIns="33327" bIns="44436"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dirty="0" smtClean="0">
                <a:ln>
                  <a:noFill/>
                </a:ln>
                <a:solidFill>
                  <a:srgbClr val="334D55"/>
                </a:solidFill>
                <a:effectLst/>
                <a:latin typeface="Arial" pitchFamily="34" charset="0"/>
                <a:cs typeface="Arial" pitchFamily="34" charset="0"/>
              </a:rPr>
              <a:t>H2.2 The structure of the exocrine gland</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600" b="0" i="0" u="none" strike="noStrike" cap="none" normalizeH="0" baseline="0" dirty="0" smtClean="0">
                <a:ln>
                  <a:noFill/>
                </a:ln>
                <a:solidFill>
                  <a:srgbClr val="000000"/>
                </a:solidFill>
                <a:effectLst/>
                <a:latin typeface="Verdana" pitchFamily="34" charset="0"/>
                <a:cs typeface="Arial" pitchFamily="34" charset="0"/>
              </a:rPr>
              <a:t>  </a:t>
            </a:r>
            <a:r>
              <a:rPr kumimoji="0" lang="en-US" sz="17700" b="0" i="0" u="none" strike="noStrike" cap="none" normalizeH="0" baseline="0" dirty="0" smtClean="0">
                <a:ln>
                  <a:noFill/>
                </a:ln>
                <a:solidFill>
                  <a:srgbClr val="000000"/>
                </a:solidFill>
                <a:effectLst/>
                <a:latin typeface="Verdana" pitchFamily="34" charset="0"/>
                <a:cs typeface="Arial" pitchFamily="34" charset="0"/>
              </a:rPr>
              <a:t> </a:t>
            </a:r>
            <a:r>
              <a:rPr kumimoji="0" lang="en-US" sz="600" b="0" i="0" u="none" strike="noStrike" cap="none" normalizeH="0" baseline="0" dirty="0" smtClean="0">
                <a:ln>
                  <a:noFill/>
                </a:ln>
                <a:solidFill>
                  <a:srgbClr val="000000"/>
                </a:solidFill>
                <a:effectLst/>
                <a:latin typeface="Verdana" pitchFamily="34" charset="0"/>
                <a:cs typeface="Arial" pitchFamily="34" charset="0"/>
              </a:rPr>
              <a:t>                                                                                                                          Exocrine glands release their secretions into a duct. There are </a:t>
            </a:r>
            <a:r>
              <a:rPr kumimoji="0" lang="en-US" sz="600" b="0" i="0" u="none" strike="noStrike" cap="none" normalizeH="0" baseline="0" dirty="0" smtClean="0">
                <a:ln>
                  <a:noFill/>
                </a:ln>
                <a:solidFill>
                  <a:srgbClr val="000000"/>
                </a:solidFill>
                <a:effectLst/>
                <a:latin typeface="Verdana" pitchFamily="34" charset="0"/>
                <a:cs typeface="Arial" pitchFamily="34" charset="0"/>
                <a:hlinkClick r:id="rId2"/>
              </a:rPr>
              <a:t>three different</a:t>
            </a:r>
            <a:r>
              <a:rPr kumimoji="0" lang="en-US" sz="600" b="0" i="0" u="none" strike="noStrike" cap="none" normalizeH="0" baseline="0" dirty="0" smtClean="0">
                <a:ln>
                  <a:noFill/>
                </a:ln>
                <a:solidFill>
                  <a:srgbClr val="000000"/>
                </a:solidFill>
                <a:effectLst/>
                <a:latin typeface="Verdana" pitchFamily="34" charset="0"/>
                <a:cs typeface="Arial" pitchFamily="34" charset="0"/>
              </a:rPr>
              <a:t> methods of secretion:</a:t>
            </a:r>
            <a:br>
              <a:rPr kumimoji="0" lang="en-US" sz="600" b="0" i="0" u="none" strike="noStrike" cap="none" normalizeH="0" baseline="0" dirty="0" smtClean="0">
                <a:ln>
                  <a:noFill/>
                </a:ln>
                <a:solidFill>
                  <a:srgbClr val="000000"/>
                </a:solidFill>
                <a:effectLst/>
                <a:latin typeface="Verdana" pitchFamily="34" charset="0"/>
                <a:cs typeface="Arial" pitchFamily="34" charset="0"/>
              </a:rPr>
            </a:br>
            <a:r>
              <a:rPr kumimoji="0" lang="en-US" sz="600" b="0" i="0" u="none" strike="noStrike" cap="none" normalizeH="0" baseline="0" dirty="0" smtClean="0">
                <a:ln>
                  <a:noFill/>
                </a:ln>
                <a:solidFill>
                  <a:srgbClr val="000000"/>
                </a:solidFill>
                <a:effectLst/>
                <a:latin typeface="Verdana" pitchFamily="34" charset="0"/>
                <a:cs typeface="Arial" pitchFamily="34" charset="0"/>
              </a:rPr>
              <a:t>1</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600" b="0" i="0" u="none" strike="noStrike" cap="none" normalizeH="0" baseline="0" dirty="0" smtClean="0">
              <a:ln>
                <a:noFill/>
              </a:ln>
              <a:solidFill>
                <a:srgbClr val="000000"/>
              </a:solidFill>
              <a:effectLst/>
              <a:latin typeface="Verdana" pitchFamily="34" charset="0"/>
              <a:cs typeface="Arial" pitchFamily="34" charset="0"/>
            </a:endParaRPr>
          </a:p>
        </p:txBody>
      </p:sp>
      <p:pic>
        <p:nvPicPr>
          <p:cNvPr id="6146" name="Picture 2" descr="acinus"/>
          <p:cNvPicPr>
            <a:picLocks noChangeAspect="1" noChangeArrowheads="1"/>
          </p:cNvPicPr>
          <p:nvPr/>
        </p:nvPicPr>
        <p:blipFill>
          <a:blip r:embed="rId3" cstate="print"/>
          <a:srcRect/>
          <a:stretch>
            <a:fillRect/>
          </a:stretch>
        </p:blipFill>
        <p:spPr bwMode="auto">
          <a:xfrm>
            <a:off x="0" y="2057400"/>
            <a:ext cx="4191000" cy="4038600"/>
          </a:xfrm>
          <a:prstGeom prst="rect">
            <a:avLst/>
          </a:prstGeom>
          <a:ln>
            <a:noFill/>
          </a:ln>
          <a:effectLst>
            <a:softEdge rad="112500"/>
          </a:effectLst>
        </p:spPr>
      </p:pic>
      <p:sp>
        <p:nvSpPr>
          <p:cNvPr id="7" name="Rectangle 6"/>
          <p:cNvSpPr/>
          <p:nvPr/>
        </p:nvSpPr>
        <p:spPr>
          <a:xfrm>
            <a:off x="4114800" y="1828800"/>
            <a:ext cx="5029200" cy="3970318"/>
          </a:xfrm>
          <a:prstGeom prst="rect">
            <a:avLst/>
          </a:prstGeom>
        </p:spPr>
        <p:txBody>
          <a:bodyPr wrap="square">
            <a:spAutoFit/>
          </a:bodyPr>
          <a:lstStyle/>
          <a:p>
            <a:pPr lvl="0" eaLnBrk="0" fontAlgn="base" hangingPunct="0">
              <a:spcBef>
                <a:spcPct val="0"/>
              </a:spcBef>
              <a:spcAft>
                <a:spcPct val="0"/>
              </a:spcAft>
            </a:pP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buFontTx/>
              <a:buChar char="•"/>
            </a:pPr>
            <a:r>
              <a:rPr lang="en-US" dirty="0" smtClean="0"/>
              <a:t>Exocrine glands release their secretions into a duct. </a:t>
            </a:r>
          </a:p>
          <a:p>
            <a:pPr lvl="0" eaLnBrk="0" fontAlgn="base" hangingPunct="0">
              <a:spcBef>
                <a:spcPct val="0"/>
              </a:spcBef>
              <a:spcAft>
                <a:spcPct val="0"/>
              </a:spcAft>
              <a:buFontTx/>
              <a:buChar char="•"/>
            </a:pPr>
            <a:r>
              <a:rPr kumimoji="0" lang="en-US" b="0" i="0" u="none" strike="noStrike" cap="none" normalizeH="0" baseline="0" dirty="0" smtClean="0">
                <a:ln>
                  <a:noFill/>
                </a:ln>
                <a:solidFill>
                  <a:srgbClr val="000000"/>
                </a:solidFill>
                <a:effectLst/>
                <a:latin typeface="Verdana" pitchFamily="34" charset="0"/>
                <a:cs typeface="Arial" pitchFamily="34" charset="0"/>
              </a:rPr>
              <a:t>Secretory cells form a single layer around the duct.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buFontTx/>
              <a:buChar char="•"/>
            </a:pPr>
            <a:r>
              <a:rPr kumimoji="0" lang="en-US" b="0" i="0" u="none" strike="noStrike" cap="none" normalizeH="0" baseline="0" dirty="0" smtClean="0">
                <a:ln>
                  <a:noFill/>
                </a:ln>
                <a:solidFill>
                  <a:srgbClr val="000000"/>
                </a:solidFill>
                <a:effectLst/>
                <a:latin typeface="Verdana" pitchFamily="34" charset="0"/>
                <a:cs typeface="Arial" pitchFamily="34" charset="0"/>
              </a:rPr>
              <a:t>The secretory cells are surrounded by a basement membrane.</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buFontTx/>
              <a:buChar char="•"/>
            </a:pPr>
            <a:r>
              <a:rPr kumimoji="0" lang="en-US" b="0" i="0" u="none" strike="noStrike" cap="none" normalizeH="0" baseline="0" dirty="0" smtClean="0">
                <a:ln>
                  <a:noFill/>
                </a:ln>
                <a:solidFill>
                  <a:srgbClr val="000000"/>
                </a:solidFill>
                <a:effectLst/>
                <a:latin typeface="Verdana" pitchFamily="34" charset="0"/>
                <a:cs typeface="Arial" pitchFamily="34" charset="0"/>
              </a:rPr>
              <a:t>The secretory cells of an acinus will release the secretion into the lumen of the duct.</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buFontTx/>
              <a:buChar char="•"/>
            </a:pPr>
            <a:r>
              <a:rPr kumimoji="0" lang="en-US" b="0" i="0" u="none" strike="noStrike" cap="none" normalizeH="0" baseline="0" dirty="0" smtClean="0">
                <a:ln>
                  <a:noFill/>
                </a:ln>
                <a:solidFill>
                  <a:srgbClr val="000000"/>
                </a:solidFill>
                <a:effectLst/>
                <a:latin typeface="Verdana" pitchFamily="34" charset="0"/>
                <a:cs typeface="Arial" pitchFamily="34" charset="0"/>
              </a:rPr>
              <a:t>Ducts open onto surfaces such as the skin or another cavity (Mouth, Alimentary canal).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pPr>
            <a:endParaRPr lang="en-US" dirty="0"/>
          </a:p>
        </p:txBody>
      </p:sp>
    </p:spTree>
  </p:cSld>
  <p:clrMapOvr>
    <a:masterClrMapping/>
  </p:clrMapOvr>
  <p:transition>
    <p:cut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239000" cy="1143000"/>
          </a:xfrm>
        </p:spPr>
        <p:txBody>
          <a:bodyPr>
            <a:normAutofit fontScale="90000"/>
          </a:bodyPr>
          <a:lstStyle/>
          <a:p>
            <a:r>
              <a:rPr lang="en-US" dirty="0" smtClean="0"/>
              <a:t>H2.3 A comparison of gland secretions</a:t>
            </a:r>
            <a:endParaRPr lang="en-US" dirty="0"/>
          </a:p>
        </p:txBody>
      </p:sp>
      <p:graphicFrame>
        <p:nvGraphicFramePr>
          <p:cNvPr id="14" name="Table 13"/>
          <p:cNvGraphicFramePr>
            <a:graphicFrameLocks noGrp="1"/>
          </p:cNvGraphicFramePr>
          <p:nvPr/>
        </p:nvGraphicFramePr>
        <p:xfrm>
          <a:off x="0" y="1397000"/>
          <a:ext cx="9144000" cy="5460999"/>
        </p:xfrm>
        <a:graphic>
          <a:graphicData uri="http://schemas.openxmlformats.org/drawingml/2006/table">
            <a:tbl>
              <a:tblPr firstRow="1" bandRow="1">
                <a:tableStyleId>{5C22544A-7EE6-4342-B048-85BDC9FD1C3A}</a:tableStyleId>
              </a:tblPr>
              <a:tblGrid>
                <a:gridCol w="3733800"/>
                <a:gridCol w="5410200"/>
              </a:tblGrid>
              <a:tr h="402273">
                <a:tc>
                  <a:txBody>
                    <a:bodyPr/>
                    <a:lstStyle/>
                    <a:p>
                      <a:r>
                        <a:rPr lang="en-US" dirty="0" smtClean="0"/>
                        <a:t>Digestive juice</a:t>
                      </a:r>
                      <a:endParaRPr lang="en-US" dirty="0"/>
                    </a:p>
                  </a:txBody>
                  <a:tcPr/>
                </a:tc>
                <a:tc>
                  <a:txBody>
                    <a:bodyPr/>
                    <a:lstStyle/>
                    <a:p>
                      <a:r>
                        <a:rPr lang="en-US" dirty="0" smtClean="0"/>
                        <a:t>Contents</a:t>
                      </a:r>
                      <a:endParaRPr lang="en-US" dirty="0"/>
                    </a:p>
                  </a:txBody>
                  <a:tcPr/>
                </a:tc>
              </a:tr>
              <a:tr h="1587051">
                <a:tc>
                  <a:txBody>
                    <a:bodyPr/>
                    <a:lstStyle/>
                    <a:p>
                      <a:r>
                        <a:rPr lang="en-US" dirty="0" smtClean="0"/>
                        <a:t>Saliva</a:t>
                      </a:r>
                      <a:endParaRPr lang="en-US" dirty="0"/>
                    </a:p>
                  </a:txBody>
                  <a:tcPr/>
                </a:tc>
                <a:tc>
                  <a:txBody>
                    <a:bodyPr/>
                    <a:lstStyle/>
                    <a:p>
                      <a:r>
                        <a:rPr lang="en-US" dirty="0" smtClean="0"/>
                        <a:t>Amylase for starch digestion</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Lingual lipase to digest triglycerides to fatty acids</a:t>
                      </a:r>
                    </a:p>
                    <a:p>
                      <a:r>
                        <a:rPr lang="en-US" dirty="0" smtClean="0"/>
                        <a:t>Water and electrolytes to moisten </a:t>
                      </a:r>
                    </a:p>
                    <a:p>
                      <a:r>
                        <a:rPr lang="en-US" dirty="0" smtClean="0"/>
                        <a:t>Mucus to </a:t>
                      </a:r>
                      <a:r>
                        <a:rPr lang="en-US" dirty="0" smtClean="0"/>
                        <a:t>lubricate food</a:t>
                      </a:r>
                      <a:r>
                        <a:rPr lang="en-US" dirty="0" smtClean="0"/>
                        <a:t> </a:t>
                      </a:r>
                    </a:p>
                    <a:p>
                      <a:r>
                        <a:rPr lang="en-US" dirty="0" smtClean="0"/>
                        <a:t>Antibacterial compounds</a:t>
                      </a:r>
                      <a:endParaRPr lang="en-US" dirty="0"/>
                    </a:p>
                  </a:txBody>
                  <a:tcPr/>
                </a:tc>
              </a:tr>
              <a:tr h="991907">
                <a:tc>
                  <a:txBody>
                    <a:bodyPr/>
                    <a:lstStyle/>
                    <a:p>
                      <a:r>
                        <a:rPr lang="en-US" dirty="0" smtClean="0"/>
                        <a:t>Gastric juice</a:t>
                      </a:r>
                      <a:endParaRPr lang="en-US" dirty="0"/>
                    </a:p>
                  </a:txBody>
                  <a:tcPr/>
                </a:tc>
                <a:tc>
                  <a:txBody>
                    <a:bodyPr/>
                    <a:lstStyle/>
                    <a:p>
                      <a:r>
                        <a:rPr lang="en-US" dirty="0" smtClean="0"/>
                        <a:t>HCl</a:t>
                      </a:r>
                      <a:r>
                        <a:rPr lang="en-US" baseline="0" dirty="0" smtClean="0"/>
                        <a:t> – activate pepsin, kills bacteria</a:t>
                      </a:r>
                    </a:p>
                    <a:p>
                      <a:r>
                        <a:rPr lang="en-US" baseline="0" dirty="0" smtClean="0"/>
                        <a:t>Mucus – protect stomach lining</a:t>
                      </a:r>
                    </a:p>
                    <a:p>
                      <a:r>
                        <a:rPr lang="en-US" baseline="0" dirty="0" smtClean="0"/>
                        <a:t>Pepsin and rennin – digest proteins</a:t>
                      </a:r>
                      <a:endParaRPr lang="en-US" dirty="0"/>
                    </a:p>
                  </a:txBody>
                  <a:tcPr/>
                </a:tc>
              </a:tr>
              <a:tr h="2479768">
                <a:tc>
                  <a:txBody>
                    <a:bodyPr/>
                    <a:lstStyle/>
                    <a:p>
                      <a:r>
                        <a:rPr lang="en-US" dirty="0" smtClean="0"/>
                        <a:t>Pancreatic juice</a:t>
                      </a:r>
                      <a:endParaRPr lang="en-US" dirty="0"/>
                    </a:p>
                  </a:txBody>
                  <a:tcPr/>
                </a:tc>
                <a:tc>
                  <a:txBody>
                    <a:bodyPr/>
                    <a:lstStyle/>
                    <a:p>
                      <a:r>
                        <a:rPr lang="en-US" dirty="0" smtClean="0"/>
                        <a:t>Trypsin,chymotrypsin, aminopeptidase and carboxy peptidases – digestion of</a:t>
                      </a:r>
                      <a:r>
                        <a:rPr lang="en-US" baseline="0" dirty="0" smtClean="0"/>
                        <a:t> proteins</a:t>
                      </a:r>
                    </a:p>
                    <a:p>
                      <a:r>
                        <a:rPr lang="en-US" baseline="0" dirty="0" smtClean="0"/>
                        <a:t>Pancreatic amylase – </a:t>
                      </a:r>
                    </a:p>
                    <a:p>
                      <a:r>
                        <a:rPr lang="en-US" baseline="0" dirty="0" smtClean="0"/>
                        <a:t>Pancreatic lipase – </a:t>
                      </a:r>
                    </a:p>
                    <a:p>
                      <a:r>
                        <a:rPr lang="en-US" baseline="0" dirty="0" smtClean="0"/>
                        <a:t>High concentration of bicarbonate ions to neutralise acidic food</a:t>
                      </a:r>
                    </a:p>
                    <a:p>
                      <a:endParaRPr lang="en-US" dirty="0" smtClean="0"/>
                    </a:p>
                    <a:p>
                      <a:endParaRPr lang="en-US" dirty="0"/>
                    </a:p>
                  </a:txBody>
                  <a:tcPr/>
                </a:tc>
              </a:tr>
            </a:tbl>
          </a:graphicData>
        </a:graphic>
      </p:graphicFrame>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H2.4 The hormonal and nervous control of gland secretions</a:t>
            </a:r>
            <a:endParaRPr lang="en-US" dirty="0"/>
          </a:p>
        </p:txBody>
      </p:sp>
      <p:sp>
        <p:nvSpPr>
          <p:cNvPr id="31745" name="Rectangle 1"/>
          <p:cNvSpPr>
            <a:spLocks noChangeArrowheads="1"/>
          </p:cNvSpPr>
          <p:nvPr/>
        </p:nvSpPr>
        <p:spPr bwMode="auto">
          <a:xfrm>
            <a:off x="0" y="159998"/>
            <a:ext cx="88155" cy="137203"/>
          </a:xfrm>
          <a:prstGeom prst="rect">
            <a:avLst/>
          </a:prstGeom>
          <a:noFill/>
          <a:ln w="9525">
            <a:noFill/>
            <a:miter lim="800000"/>
            <a:headEnd/>
            <a:tailEnd/>
          </a:ln>
          <a:effectLst/>
        </p:spPr>
        <p:txBody>
          <a:bodyPr vert="horz" wrap="none" lIns="0" tIns="0" rIns="33327" bIns="44436"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600" b="0" i="0" u="none" strike="noStrike" cap="none" normalizeH="0" baseline="0" dirty="0" smtClean="0">
                <a:ln>
                  <a:noFill/>
                </a:ln>
                <a:solidFill>
                  <a:srgbClr val="000000"/>
                </a:solidFill>
                <a:effectLst/>
                <a:latin typeface="Verdana" pitchFamily="34" charset="0"/>
                <a:cs typeface="Arial" pitchFamily="34" charset="0"/>
              </a:rPr>
              <a:t>. </a:t>
            </a:r>
          </a:p>
        </p:txBody>
      </p:sp>
      <p:pic>
        <p:nvPicPr>
          <p:cNvPr id="31746" name="Picture 2" descr="gastrin"/>
          <p:cNvPicPr>
            <a:picLocks noChangeAspect="1" noChangeArrowheads="1"/>
          </p:cNvPicPr>
          <p:nvPr/>
        </p:nvPicPr>
        <p:blipFill>
          <a:blip r:embed="rId2" cstate="print">
            <a:duotone>
              <a:schemeClr val="accent4">
                <a:shade val="45000"/>
                <a:satMod val="135000"/>
              </a:schemeClr>
              <a:prstClr val="white"/>
            </a:duotone>
          </a:blip>
          <a:srcRect/>
          <a:stretch>
            <a:fillRect/>
          </a:stretch>
        </p:blipFill>
        <p:spPr bwMode="auto">
          <a:xfrm>
            <a:off x="48127" y="1905000"/>
            <a:ext cx="3380873" cy="4114800"/>
          </a:xfrm>
          <a:prstGeom prst="rect">
            <a:avLst/>
          </a:prstGeom>
          <a:ln>
            <a:noFill/>
          </a:ln>
          <a:effectLst>
            <a:softEdge rad="112500"/>
          </a:effectLst>
        </p:spPr>
      </p:pic>
      <p:sp>
        <p:nvSpPr>
          <p:cNvPr id="6" name="Rectangle 5"/>
          <p:cNvSpPr/>
          <p:nvPr/>
        </p:nvSpPr>
        <p:spPr>
          <a:xfrm>
            <a:off x="3352800" y="1295400"/>
            <a:ext cx="5791200" cy="5632311"/>
          </a:xfrm>
          <a:prstGeom prst="rect">
            <a:avLst/>
          </a:prstGeom>
        </p:spPr>
        <p:txBody>
          <a:bodyPr wrap="square">
            <a:spAutoFit/>
          </a:bodyPr>
          <a:lstStyle/>
          <a:p>
            <a:pPr lvl="0" fontAlgn="base">
              <a:spcBef>
                <a:spcPct val="0"/>
              </a:spcBef>
              <a:spcAft>
                <a:spcPct val="0"/>
              </a:spcAft>
            </a:pPr>
            <a:r>
              <a:rPr kumimoji="0" lang="en-US" b="0" i="0" u="none" strike="noStrike" cap="none" normalizeH="0" baseline="0" dirty="0" smtClean="0">
                <a:ln>
                  <a:noFill/>
                </a:ln>
                <a:solidFill>
                  <a:srgbClr val="000000"/>
                </a:solidFill>
                <a:effectLst/>
                <a:latin typeface="Verdana" pitchFamily="34" charset="0"/>
                <a:cs typeface="Arial" pitchFamily="34" charset="0"/>
              </a:rPr>
              <a:t>Gastric Juices are secreted by a combination of nervous and hormonal stimuli and responses:</a:t>
            </a:r>
          </a:p>
          <a:p>
            <a:pPr lvl="0" fontAlgn="base">
              <a:spcBef>
                <a:spcPct val="0"/>
              </a:spcBef>
              <a:spcAft>
                <a:spcPct val="0"/>
              </a:spcAft>
            </a:pPr>
            <a:r>
              <a:rPr kumimoji="0" lang="en-US" b="0" i="0" u="none" strike="noStrike" cap="none" normalizeH="0" baseline="0" dirty="0" smtClean="0">
                <a:ln>
                  <a:noFill/>
                </a:ln>
                <a:solidFill>
                  <a:srgbClr val="000000"/>
                </a:solidFill>
                <a:effectLst/>
                <a:latin typeface="Verdana" pitchFamily="34" charset="0"/>
                <a:cs typeface="Arial" pitchFamily="34" charset="0"/>
              </a:rPr>
              <a:t>                                                    </a:t>
            </a:r>
          </a:p>
          <a:p>
            <a:pPr lvl="0" eaLnBrk="0" fontAlgn="base" hangingPunct="0">
              <a:spcBef>
                <a:spcPct val="0"/>
              </a:spcBef>
              <a:spcAft>
                <a:spcPct val="0"/>
              </a:spcAft>
            </a:pPr>
            <a:r>
              <a:rPr kumimoji="0" lang="en-US" b="1" i="0" u="none" strike="noStrike" cap="none" normalizeH="0" baseline="0" dirty="0" smtClean="0">
                <a:ln>
                  <a:noFill/>
                </a:ln>
                <a:solidFill>
                  <a:srgbClr val="000000"/>
                </a:solidFill>
                <a:effectLst/>
                <a:latin typeface="Verdana" pitchFamily="34" charset="0"/>
                <a:cs typeface="Arial" pitchFamily="34" charset="0"/>
              </a:rPr>
              <a:t>Nervous:</a:t>
            </a:r>
          </a:p>
          <a:p>
            <a:pPr lvl="0" eaLnBrk="0" fontAlgn="base" hangingPunct="0">
              <a:spcBef>
                <a:spcPct val="0"/>
              </a:spcBef>
              <a:spcAft>
                <a:spcPct val="0"/>
              </a:spcAft>
            </a:pPr>
            <a:r>
              <a:rPr kumimoji="0" lang="en-US" b="0" i="0" u="none" strike="noStrike" cap="none" normalizeH="0" baseline="0" dirty="0" smtClean="0">
                <a:ln>
                  <a:noFill/>
                </a:ln>
                <a:solidFill>
                  <a:srgbClr val="000000"/>
                </a:solidFill>
                <a:effectLst/>
                <a:latin typeface="Verdana" pitchFamily="34" charset="0"/>
                <a:cs typeface="Arial" pitchFamily="34" charset="0"/>
              </a:rPr>
              <a:t>a) The </a:t>
            </a:r>
            <a:r>
              <a:rPr kumimoji="0" lang="en-US" b="1" i="0" u="none" strike="noStrike" cap="none" normalizeH="0" baseline="0" dirty="0" smtClean="0">
                <a:ln>
                  <a:noFill/>
                </a:ln>
                <a:solidFill>
                  <a:srgbClr val="000000"/>
                </a:solidFill>
                <a:effectLst/>
                <a:latin typeface="Verdana" pitchFamily="34" charset="0"/>
                <a:cs typeface="Arial" pitchFamily="34" charset="0"/>
              </a:rPr>
              <a:t>smell of food </a:t>
            </a:r>
            <a:r>
              <a:rPr kumimoji="0" lang="en-US" b="0" i="0" u="none" strike="noStrike" cap="none" normalizeH="0" baseline="0" dirty="0" smtClean="0">
                <a:ln>
                  <a:noFill/>
                </a:ln>
                <a:solidFill>
                  <a:srgbClr val="000000"/>
                </a:solidFill>
                <a:effectLst/>
                <a:latin typeface="Verdana" pitchFamily="34" charset="0"/>
                <a:cs typeface="Arial" pitchFamily="34" charset="0"/>
              </a:rPr>
              <a:t>leads to a reflex in which </a:t>
            </a:r>
          </a:p>
          <a:p>
            <a:pPr lvl="0" eaLnBrk="0" fontAlgn="base" hangingPunct="0">
              <a:spcBef>
                <a:spcPct val="0"/>
              </a:spcBef>
              <a:spcAft>
                <a:spcPct val="0"/>
              </a:spcAft>
            </a:pPr>
            <a:r>
              <a:rPr kumimoji="0" lang="en-US" b="0" i="0" u="none" strike="noStrike" cap="none" normalizeH="0" baseline="0" dirty="0" smtClean="0">
                <a:ln>
                  <a:noFill/>
                </a:ln>
                <a:solidFill>
                  <a:srgbClr val="000000"/>
                </a:solidFill>
                <a:effectLst/>
                <a:latin typeface="Verdana" pitchFamily="34" charset="0"/>
                <a:cs typeface="Arial" pitchFamily="34" charset="0"/>
              </a:rPr>
              <a:t>b) </a:t>
            </a:r>
            <a:r>
              <a:rPr kumimoji="0" lang="en-US" b="1" i="0" u="none" strike="noStrike" cap="none" normalizeH="0" baseline="0" dirty="0" smtClean="0">
                <a:ln>
                  <a:noFill/>
                </a:ln>
                <a:solidFill>
                  <a:srgbClr val="000000"/>
                </a:solidFill>
                <a:effectLst/>
                <a:latin typeface="Verdana" pitchFamily="34" charset="0"/>
                <a:cs typeface="Arial" pitchFamily="34" charset="0"/>
              </a:rPr>
              <a:t>gastric juices are released</a:t>
            </a:r>
            <a:r>
              <a:rPr kumimoji="0" lang="en-US" b="0" i="0" u="none" strike="noStrike" cap="none" normalizeH="0" baseline="0" dirty="0" smtClean="0">
                <a:ln>
                  <a:noFill/>
                </a:ln>
                <a:solidFill>
                  <a:srgbClr val="000000"/>
                </a:solidFill>
                <a:effectLst/>
                <a:latin typeface="Verdana" pitchFamily="34" charset="0"/>
                <a:cs typeface="Arial" pitchFamily="34" charset="0"/>
              </a:rPr>
              <a:t> into the stomach.</a:t>
            </a:r>
          </a:p>
          <a:p>
            <a:pPr lvl="0" eaLnBrk="0" fontAlgn="base" hangingPunct="0">
              <a:spcBef>
                <a:spcPct val="0"/>
              </a:spcBef>
              <a:spcAft>
                <a:spcPct val="0"/>
              </a:spcAft>
            </a:pPr>
            <a:endParaRPr kumimoji="0" lang="en-US" b="0" i="0" u="none" strike="noStrike" cap="none" normalizeH="0" baseline="0" dirty="0" smtClean="0">
              <a:ln>
                <a:noFill/>
              </a:ln>
              <a:solidFill>
                <a:srgbClr val="000000"/>
              </a:solidFill>
              <a:effectLst/>
              <a:latin typeface="Verdana" pitchFamily="34" charset="0"/>
              <a:cs typeface="Arial" pitchFamily="34" charset="0"/>
            </a:endParaRPr>
          </a:p>
          <a:p>
            <a:pPr lvl="0" eaLnBrk="0" fontAlgn="base" hangingPunct="0">
              <a:spcBef>
                <a:spcPct val="0"/>
              </a:spcBef>
              <a:spcAft>
                <a:spcPct val="0"/>
              </a:spcAft>
            </a:pPr>
            <a:r>
              <a:rPr kumimoji="0" lang="en-US" b="1" i="0" u="none" strike="noStrike" cap="none" normalizeH="0" baseline="0" dirty="0" smtClean="0">
                <a:ln>
                  <a:noFill/>
                </a:ln>
                <a:solidFill>
                  <a:srgbClr val="000000"/>
                </a:solidFill>
                <a:effectLst/>
                <a:latin typeface="Verdana" pitchFamily="34" charset="0"/>
                <a:cs typeface="Arial" pitchFamily="34" charset="0"/>
              </a:rPr>
              <a:t>Hormonal:</a:t>
            </a:r>
          </a:p>
          <a:p>
            <a:pPr lvl="0" eaLnBrk="0" fontAlgn="base" hangingPunct="0">
              <a:spcBef>
                <a:spcPct val="0"/>
              </a:spcBef>
              <a:spcAft>
                <a:spcPct val="0"/>
              </a:spcAft>
            </a:pPr>
            <a:r>
              <a:rPr kumimoji="0" lang="en-US" b="0" i="0" u="none" strike="noStrike" cap="none" normalizeH="0" baseline="0" dirty="0" smtClean="0">
                <a:ln>
                  <a:noFill/>
                </a:ln>
                <a:solidFill>
                  <a:srgbClr val="000000"/>
                </a:solidFill>
                <a:effectLst/>
                <a:latin typeface="Verdana" pitchFamily="34" charset="0"/>
                <a:cs typeface="Arial" pitchFamily="34" charset="0"/>
              </a:rPr>
              <a:t>a)The physical presence of food in the lower region of the stomach stimulates the endocrine cells within then stomach wall to release gastrin.</a:t>
            </a:r>
            <a:br>
              <a:rPr kumimoji="0" lang="en-US" b="0" i="0" u="none" strike="noStrike" cap="none" normalizeH="0" baseline="0" dirty="0" smtClean="0">
                <a:ln>
                  <a:noFill/>
                </a:ln>
                <a:solidFill>
                  <a:srgbClr val="000000"/>
                </a:solidFill>
                <a:effectLst/>
                <a:latin typeface="Verdana" pitchFamily="34" charset="0"/>
                <a:cs typeface="Arial" pitchFamily="34" charset="0"/>
              </a:rPr>
            </a:br>
            <a:r>
              <a:rPr kumimoji="0" lang="en-US" b="0" i="0" u="none" strike="noStrike" cap="none" normalizeH="0" baseline="0" dirty="0" smtClean="0">
                <a:ln>
                  <a:noFill/>
                </a:ln>
                <a:solidFill>
                  <a:srgbClr val="000000"/>
                </a:solidFill>
                <a:effectLst/>
                <a:latin typeface="Verdana" pitchFamily="34" charset="0"/>
                <a:cs typeface="Arial" pitchFamily="34" charset="0"/>
              </a:rPr>
              <a:t>b) </a:t>
            </a:r>
            <a:r>
              <a:rPr kumimoji="0" lang="en-US" b="1" i="0" u="none" strike="noStrike" cap="none" normalizeH="0" baseline="0" dirty="0" smtClean="0">
                <a:ln>
                  <a:noFill/>
                </a:ln>
                <a:solidFill>
                  <a:srgbClr val="000000"/>
                </a:solidFill>
                <a:effectLst/>
                <a:latin typeface="Verdana" pitchFamily="34" charset="0"/>
                <a:cs typeface="Arial" pitchFamily="34" charset="0"/>
              </a:rPr>
              <a:t>Gastrin</a:t>
            </a:r>
            <a:r>
              <a:rPr kumimoji="0" lang="en-US" b="0" i="0" u="none" strike="noStrike" cap="none" normalizeH="0" baseline="0" dirty="0" smtClean="0">
                <a:ln>
                  <a:noFill/>
                </a:ln>
                <a:solidFill>
                  <a:srgbClr val="000000"/>
                </a:solidFill>
                <a:effectLst/>
                <a:latin typeface="Verdana" pitchFamily="34" charset="0"/>
                <a:cs typeface="Arial" pitchFamily="34" charset="0"/>
              </a:rPr>
              <a:t> travels through the blood stream to its target tissue which are the gastric juice cells of the stomach itself and stimulate production of gastric</a:t>
            </a:r>
            <a:r>
              <a:rPr kumimoji="0" lang="en-US" b="0" i="0" u="none" strike="noStrike" cap="none" normalizeH="0" dirty="0" smtClean="0">
                <a:ln>
                  <a:noFill/>
                </a:ln>
                <a:solidFill>
                  <a:srgbClr val="000000"/>
                </a:solidFill>
                <a:effectLst/>
                <a:latin typeface="Verdana" pitchFamily="34" charset="0"/>
                <a:cs typeface="Arial" pitchFamily="34" charset="0"/>
              </a:rPr>
              <a:t> juice</a:t>
            </a:r>
            <a:endParaRPr kumimoji="0" lang="en-US" b="0" i="0" u="none" strike="noStrike" cap="none" normalizeH="0" baseline="0" dirty="0" smtClean="0">
              <a:ln>
                <a:noFill/>
              </a:ln>
              <a:solidFill>
                <a:srgbClr val="000000"/>
              </a:solidFill>
              <a:effectLst/>
              <a:latin typeface="Verdana" pitchFamily="34" charset="0"/>
              <a:cs typeface="Arial" pitchFamily="34" charset="0"/>
            </a:endParaRPr>
          </a:p>
          <a:p>
            <a:pPr lvl="0" eaLnBrk="0" fontAlgn="base" hangingPunct="0">
              <a:spcBef>
                <a:spcPct val="0"/>
              </a:spcBef>
              <a:spcAft>
                <a:spcPct val="0"/>
              </a:spcAft>
            </a:pPr>
            <a:r>
              <a:rPr lang="en-US" dirty="0" smtClean="0">
                <a:solidFill>
                  <a:srgbClr val="000000"/>
                </a:solidFill>
                <a:latin typeface="Verdana" pitchFamily="34" charset="0"/>
                <a:cs typeface="Arial" pitchFamily="34" charset="0"/>
              </a:rPr>
              <a:t>Movement of food to duodenum detected by </a:t>
            </a:r>
            <a:r>
              <a:rPr lang="en-US" b="1" dirty="0" smtClean="0">
                <a:solidFill>
                  <a:srgbClr val="000000"/>
                </a:solidFill>
                <a:latin typeface="Verdana" pitchFamily="34" charset="0"/>
                <a:cs typeface="Arial" pitchFamily="34" charset="0"/>
              </a:rPr>
              <a:t>medulla oblongata </a:t>
            </a:r>
            <a:r>
              <a:rPr lang="en-US" dirty="0" smtClean="0">
                <a:solidFill>
                  <a:srgbClr val="000000"/>
                </a:solidFill>
                <a:latin typeface="Verdana" pitchFamily="34" charset="0"/>
                <a:cs typeface="Arial" pitchFamily="34" charset="0"/>
              </a:rPr>
              <a:t>and production of gastric juice </a:t>
            </a:r>
            <a:r>
              <a:rPr lang="en-US" b="1" dirty="0" smtClean="0">
                <a:solidFill>
                  <a:srgbClr val="000000"/>
                </a:solidFill>
                <a:latin typeface="Verdana" pitchFamily="34" charset="0"/>
                <a:cs typeface="Arial" pitchFamily="34" charset="0"/>
              </a:rPr>
              <a:t>inhibited</a:t>
            </a:r>
            <a:r>
              <a:rPr lang="en-US" dirty="0" smtClean="0">
                <a:solidFill>
                  <a:srgbClr val="000000"/>
                </a:solidFill>
                <a:latin typeface="Verdana" pitchFamily="34" charset="0"/>
                <a:cs typeface="Arial" pitchFamily="34" charset="0"/>
              </a:rPr>
              <a:t>.</a:t>
            </a:r>
            <a:endParaRPr lang="en-US" dirty="0"/>
          </a:p>
        </p:txBody>
      </p:sp>
    </p:spTree>
  </p:cSld>
  <p:clrMapOvr>
    <a:masterClrMapping/>
  </p:clrMapOvr>
  <p:transition>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H2.5 Membrane bound enzymes in gut epithelium</a:t>
            </a:r>
            <a:endParaRPr lang="en-US" dirty="0"/>
          </a:p>
        </p:txBody>
      </p:sp>
      <p:sp>
        <p:nvSpPr>
          <p:cNvPr id="4" name="Rectangle 3"/>
          <p:cNvSpPr/>
          <p:nvPr/>
        </p:nvSpPr>
        <p:spPr>
          <a:xfrm>
            <a:off x="0" y="1600200"/>
            <a:ext cx="8153400" cy="4524315"/>
          </a:xfrm>
          <a:prstGeom prst="rect">
            <a:avLst/>
          </a:prstGeom>
        </p:spPr>
        <p:txBody>
          <a:bodyPr wrap="square">
            <a:spAutoFit/>
          </a:bodyPr>
          <a:lstStyle/>
          <a:p>
            <a:r>
              <a:rPr lang="en-US" sz="2400" dirty="0" smtClean="0"/>
              <a:t>Enzyme immobilisation is when the protein molecule is attached to a fixed surface. </a:t>
            </a:r>
          </a:p>
          <a:p>
            <a:r>
              <a:rPr lang="en-US" sz="2400" dirty="0" smtClean="0"/>
              <a:t>Being fixed to the membrane of </a:t>
            </a:r>
            <a:r>
              <a:rPr lang="en-US" sz="2400" b="1" dirty="0" smtClean="0"/>
              <a:t>the epithelium of the  duodenum is more efficient since the enzyme is not removed (reused) </a:t>
            </a:r>
            <a:r>
              <a:rPr lang="en-US" sz="2400" dirty="0" smtClean="0"/>
              <a:t>and can be linked to secondary functions including membrane transport.</a:t>
            </a:r>
          </a:p>
          <a:p>
            <a:r>
              <a:rPr lang="en-US" sz="2400" b="1" dirty="0" smtClean="0"/>
              <a:t>Products are released close to the membrane </a:t>
            </a:r>
            <a:r>
              <a:rPr lang="en-US" sz="2400" dirty="0" smtClean="0"/>
              <a:t>for rapid transport to the membrane</a:t>
            </a:r>
          </a:p>
          <a:p>
            <a:r>
              <a:rPr lang="en-US" sz="2400" dirty="0" smtClean="0"/>
              <a:t>Digestion of the disaccarides(maltose)can occur </a:t>
            </a:r>
            <a:r>
              <a:rPr lang="en-US" sz="2400" b="1" dirty="0" smtClean="0"/>
              <a:t>early in the digestive system</a:t>
            </a:r>
          </a:p>
          <a:p>
            <a:r>
              <a:rPr lang="en-US" sz="2400" dirty="0" smtClean="0"/>
              <a:t>Even when the epithelial cell is rubbed off, </a:t>
            </a:r>
            <a:r>
              <a:rPr lang="en-US" sz="2400" b="1" dirty="0" smtClean="0"/>
              <a:t>the enzyme action can still continue.</a:t>
            </a:r>
            <a:endParaRPr lang="en-US" sz="2400" b="1" dirty="0"/>
          </a:p>
        </p:txBody>
      </p:sp>
    </p:spTree>
  </p:cSld>
  <p:clrMapOvr>
    <a:masterClrMapping/>
  </p:clrMapOvr>
  <p:transition>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H2.6 Cellulose digestion</a:t>
            </a:r>
            <a:endParaRPr lang="en-US" dirty="0"/>
          </a:p>
        </p:txBody>
      </p:sp>
      <p:sp>
        <p:nvSpPr>
          <p:cNvPr id="3" name="Content Placeholder 2"/>
          <p:cNvSpPr>
            <a:spLocks noGrp="1"/>
          </p:cNvSpPr>
          <p:nvPr>
            <p:ph idx="1"/>
          </p:nvPr>
        </p:nvSpPr>
        <p:spPr>
          <a:xfrm>
            <a:off x="0" y="1609416"/>
            <a:ext cx="8077200" cy="5248584"/>
          </a:xfrm>
        </p:spPr>
        <p:txBody>
          <a:bodyPr>
            <a:normAutofit/>
          </a:bodyPr>
          <a:lstStyle/>
          <a:p>
            <a:r>
              <a:rPr lang="en-US" dirty="0" smtClean="0"/>
              <a:t>Humans cannot digest cellulose. </a:t>
            </a:r>
          </a:p>
          <a:p>
            <a:r>
              <a:rPr lang="en-US" dirty="0" smtClean="0"/>
              <a:t>Humans do not produce the cellulase enzymes required to digest this polysaccharide. </a:t>
            </a:r>
          </a:p>
          <a:p>
            <a:r>
              <a:rPr lang="en-US" dirty="0" smtClean="0"/>
              <a:t>Humans do not have bacteria or protozoan's in the gut which produce cellulase as are found in many herbivores. </a:t>
            </a:r>
          </a:p>
          <a:p>
            <a:r>
              <a:rPr lang="en-US" dirty="0" smtClean="0"/>
              <a:t>Cellulose is the major constituent of the plant cell wall. </a:t>
            </a:r>
          </a:p>
          <a:p>
            <a:r>
              <a:rPr lang="en-US" dirty="0" smtClean="0"/>
              <a:t>Undigested within the gut, cellulose is known within the diet as fibre. </a:t>
            </a:r>
          </a:p>
          <a:p>
            <a:r>
              <a:rPr lang="en-US" dirty="0" smtClean="0"/>
              <a:t>Fibre creates bulk (mass ) which is a stimuli to maintain peristalsis </a:t>
            </a:r>
          </a:p>
          <a:p>
            <a:endParaRPr lang="en-US" dirty="0"/>
          </a:p>
        </p:txBody>
      </p:sp>
    </p:spTree>
  </p:cSld>
  <p:clrMapOvr>
    <a:masterClrMapping/>
  </p:clrMapOvr>
  <p:transition>
    <p:wipe dir="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233</TotalTime>
  <Words>1070</Words>
  <Application>Microsoft Office PowerPoint</Application>
  <PresentationFormat>On-screen Show (4:3)</PresentationFormat>
  <Paragraphs>119</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Flow</vt:lpstr>
      <vt:lpstr>Option H Further human physiology   2. Digestion</vt:lpstr>
      <vt:lpstr>H2.1 Gland Secretions into the alimentary canal</vt:lpstr>
      <vt:lpstr>Slide 3</vt:lpstr>
      <vt:lpstr>Features of exocrine cell</vt:lpstr>
      <vt:lpstr>H2.2 The structure of the exocrine gland</vt:lpstr>
      <vt:lpstr>H2.3 A comparison of gland secretions</vt:lpstr>
      <vt:lpstr>H2.4 The hormonal and nervous control of gland secretions</vt:lpstr>
      <vt:lpstr>H2.5 Membrane bound enzymes in gut epithelium</vt:lpstr>
      <vt:lpstr>H2.6 Cellulose digestion</vt:lpstr>
      <vt:lpstr>H2.7 The activation of pepsin and trypsin</vt:lpstr>
      <vt:lpstr>Slide 11</vt:lpstr>
      <vt:lpstr>Slide 12</vt:lpstr>
      <vt:lpstr>H2.8 The development of stomach ulcers and stomach cancers.</vt:lpstr>
      <vt:lpstr>H2.9 The role of bile in lipid digestion. </vt:lpstr>
      <vt:lpstr>Absorption of lipids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Option H Further human physiology   2. Digestion</dc:title>
  <dc:creator>trsaraswathy</dc:creator>
  <cp:lastModifiedBy>trsaraswathy</cp:lastModifiedBy>
  <cp:revision>44</cp:revision>
  <dcterms:created xsi:type="dcterms:W3CDTF">2011-09-16T11:59:51Z</dcterms:created>
  <dcterms:modified xsi:type="dcterms:W3CDTF">2011-09-16T15:53:20Z</dcterms:modified>
</cp:coreProperties>
</file>